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JPG" ContentType="image/JPG"/>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notesMasterIdLst>
    <p:notesMasterId r:id="rId28"/>
  </p:notesMasterIdLst>
  <p:sldSz cx="9144000" cy="5143500"/>
  <p:notesSz cx="5143500" cy="9144000"/>
  <p:embeddedFontLst>
    <p:embeddedFont>
      <p:font typeface="Carlito"/>
      <p:boldItalic r:id="rId33"/>
      <p:regular r:id="rId34"/>
      <p:italic r:id="rId35"/>
      <p:bold r:id="rId36"/>
    </p:embeddedFont>
    <p:embeddedFont>
      <p:font typeface="Tinos"/>
      <p:boldItalic r:id="rId37"/>
      <p:regular r:id="rId38"/>
      <p:italic r:id="rId39"/>
      <p:bold r:id="rId40"/>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33" Type="http://schemas.openxmlformats.org/officeDocument/2006/relationships/font" Target="fonts/Carlito-boldItalic.fntdata"/><Relationship Id="rId34" Type="http://schemas.openxmlformats.org/officeDocument/2006/relationships/font" Target="fonts/Carlito-regular.fntdata"/><Relationship Id="rId35" Type="http://schemas.openxmlformats.org/officeDocument/2006/relationships/font" Target="fonts/Carlito-italic.fntdata"/><Relationship Id="rId36" Type="http://schemas.openxmlformats.org/officeDocument/2006/relationships/font" Target="fonts/Carlito-bold.fntdata"/><Relationship Id="rId37" Type="http://schemas.openxmlformats.org/officeDocument/2006/relationships/font" Target="fonts/Tinos-boldItalic.fntdata"/><Relationship Id="rId38" Type="http://schemas.openxmlformats.org/officeDocument/2006/relationships/font" Target="fonts/Tinos-regular.fntdata"/><Relationship Id="rId39" Type="http://schemas.openxmlformats.org/officeDocument/2006/relationships/font" Target="fonts/Tinos-italic.fntdata"/><Relationship Id="rId40" Type="http://schemas.openxmlformats.org/officeDocument/2006/relationships/font" Target="fonts/Tinos-bold.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1000</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null</a:t>
            </a:fld>
            <a:endParaRPr lang="en-US"/>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10-1.png"/><Relationship Id="rId2" Type="http://schemas.openxmlformats.org/officeDocument/2006/relationships/image" Target="../media/image-10-2.sv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11-1.JPG"/><Relationship Id="rId2" Type="http://schemas.openxmlformats.org/officeDocument/2006/relationships/image" Target="../media/image-11-2.png"/><Relationship Id="rId3" Type="http://schemas.openxmlformats.org/officeDocument/2006/relationships/image" Target="../media/image-11-3.sv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sv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13-1.png"/><Relationship Id="rId2" Type="http://schemas.openxmlformats.org/officeDocument/2006/relationships/image" Target="../media/image-13-2.sv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14-1.png"/><Relationship Id="rId2" Type="http://schemas.openxmlformats.org/officeDocument/2006/relationships/image" Target="../media/image-14-2.sv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15-1.png"/><Relationship Id="rId2" Type="http://schemas.openxmlformats.org/officeDocument/2006/relationships/image" Target="../media/image-15-2.sv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16-1.png"/><Relationship Id="rId2" Type="http://schemas.openxmlformats.org/officeDocument/2006/relationships/image" Target="../media/image-16-2.sv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svg"/><Relationship Id="rId5" Type="http://schemas.openxmlformats.org/officeDocument/2006/relationships/slideLayout" Target="../slideLayouts/slideLayout1.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18-1.png"/><Relationship Id="rId2" Type="http://schemas.openxmlformats.org/officeDocument/2006/relationships/image" Target="../media/image-18-2.sv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19-1.png"/><Relationship Id="rId2" Type="http://schemas.openxmlformats.org/officeDocument/2006/relationships/image" Target="../media/image-19-2.sv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20-1.png"/><Relationship Id="rId2" Type="http://schemas.openxmlformats.org/officeDocument/2006/relationships/image" Target="../media/image-20-2.svg"/><Relationship Id="rId4" Type="http://schemas.openxmlformats.org/officeDocument/2006/relationships/slideLayout" Target="../slideLayouts/slideLayout1.xml"/><Relationship Id="rId5"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21-1.png"/><Relationship Id="rId2" Type="http://schemas.openxmlformats.org/officeDocument/2006/relationships/image" Target="../media/image-21-2.svg"/><Relationship Id="rId4" Type="http://schemas.openxmlformats.org/officeDocument/2006/relationships/slideLayout" Target="../slideLayouts/slideLayout1.xml"/><Relationship Id="rId5"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22-1.png"/><Relationship Id="rId2" Type="http://schemas.openxmlformats.org/officeDocument/2006/relationships/image" Target="../media/image-22-2.svg"/><Relationship Id="rId4" Type="http://schemas.openxmlformats.org/officeDocument/2006/relationships/slideLayout" Target="../slideLayouts/slideLayout1.xml"/><Relationship Id="rId5"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23-1.png"/><Relationship Id="rId2" Type="http://schemas.openxmlformats.org/officeDocument/2006/relationships/image" Target="../media/image-23-2.svg"/><Relationship Id="rId4" Type="http://schemas.openxmlformats.org/officeDocument/2006/relationships/slideLayout" Target="../slideLayouts/slideLayout1.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24-1.png"/><Relationship Id="rId2" Type="http://schemas.openxmlformats.org/officeDocument/2006/relationships/image" Target="../media/image-24-2.svg"/><Relationship Id="rId4" Type="http://schemas.openxmlformats.org/officeDocument/2006/relationships/slideLayout" Target="../slideLayouts/slideLayout1.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25-1.png"/><Relationship Id="rId2" Type="http://schemas.openxmlformats.org/officeDocument/2006/relationships/image" Target="../media/image-25-2.svg"/><Relationship Id="rId4" Type="http://schemas.openxmlformats.org/officeDocument/2006/relationships/slideLayout" Target="../slideLayouts/slideLayout1.xml"/><Relationship Id="rId5"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last_slide&amp;utm_content=" TargetMode="External"/><Relationship Id="rId1" Type="http://schemas.openxmlformats.org/officeDocument/2006/relationships/image" Target="../media/image-26-1.png"/><Relationship Id="rId2" Type="http://schemas.openxmlformats.org/officeDocument/2006/relationships/image" Target="../media/image-26-2.png"/><Relationship Id="rId4" Type="http://schemas.openxmlformats.org/officeDocument/2006/relationships/slideLayout" Target="../slideLayouts/slideLayout1.xml"/><Relationship Id="rId5"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svg"/><Relationship Id="rId9" Type="http://schemas.openxmlformats.org/officeDocument/2006/relationships/slideLayout" Target="../slideLayouts/slideLayout1.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sv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cc7e90bf-07ec-4269-935a-480faa4ee5fc&amp;utm_term=PDF-PPTX-lastslide"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113979" y="1459389"/>
            <a:ext cx="6786563" cy="280988"/>
          </a:xfrm>
          <a:prstGeom prst="rect">
            <a:avLst/>
          </a:prstGeom>
          <a:noFill/>
          <a:ln/>
        </p:spPr>
        <p:txBody>
          <a:bodyPr wrap="square" lIns="0" tIns="0" rIns="0" bIns="0" rtlCol="0" anchor="ctr"/>
          <a:lstStyle/>
          <a:p>
            <a:pPr algn="l"/>
            <a:r>
              <a:rPr lang="en-US" sz="1800" b="1" dirty="0">
                <a:solidFill>
                  <a:srgbClr val="000000"/>
                </a:solidFill>
                <a:latin typeface="Carlito" pitchFamily="34" charset="0"/>
                <a:ea typeface="Carlito" pitchFamily="34" charset="-122"/>
                <a:cs typeface="Carlito" pitchFamily="34" charset="-120"/>
              </a:rPr>
              <a:t>       </a:t>
            </a:r>
            <a:endParaRPr lang="en-US" sz="1800" dirty="0"/>
          </a:p>
        </p:txBody>
      </p:sp>
      <p:sp>
        <p:nvSpPr>
          <p:cNvPr id="4" name="Text 1"/>
          <p:cNvSpPr/>
          <p:nvPr/>
        </p:nvSpPr>
        <p:spPr>
          <a:xfrm>
            <a:off x="470744" y="716114"/>
            <a:ext cx="8552483" cy="514350"/>
          </a:xfrm>
          <a:prstGeom prst="rect">
            <a:avLst/>
          </a:prstGeom>
          <a:noFill/>
          <a:ln/>
        </p:spPr>
        <p:txBody>
          <a:bodyPr wrap="square" lIns="0" tIns="0" rIns="0" bIns="0" rtlCol="0" anchor="ctr"/>
          <a:lstStyle/>
          <a:p>
            <a:pPr algn="l"/>
            <a:r>
              <a:rPr lang="en-US" sz="3300" b="1" dirty="0">
                <a:solidFill>
                  <a:srgbClr val="000000"/>
                </a:solidFill>
                <a:latin typeface="Carlito" pitchFamily="34" charset="0"/>
                <a:ea typeface="Carlito" pitchFamily="34" charset="-122"/>
                <a:cs typeface="Carlito" pitchFamily="34" charset="-120"/>
              </a:rPr>
              <a:t>       APHUNZIRE E-LEARNING PLATFORM</a:t>
            </a:r>
            <a:endParaRPr lang="en-US" sz="3300" dirty="0"/>
          </a:p>
        </p:txBody>
      </p:sp>
      <p:pic>
        <p:nvPicPr>
          <p:cNvPr id="5" name="Image 0" descr="https://images.unsplash.com/photo-1584697964400-2af6a2f6204c?crop=entropy&amp;cs=tinysrgb&amp;fit=max&amp;fm=jpg&amp;ixid=M3wyMTIyMnwwfDF8c2VhcmNofDE4fHxFLWxlYXJuaW5nfGVufDB8fHx8MTcxNTMxMDIzM3ww&amp;ixlib=rb-4.0.3&amp;q=80&amp;w=1080">    </p:cNvPr>
          <p:cNvPicPr>
            <a:picLocks noChangeAspect="1"/>
          </p:cNvPicPr>
          <p:nvPr/>
        </p:nvPicPr>
        <p:blipFill>
          <a:blip r:embed="rId1"/>
          <a:srcRect l="0" r="0" t="52451" b="5342"/>
          <a:stretch/>
        </p:blipFill>
        <p:spPr>
          <a:xfrm>
            <a:off x="146" y="2575819"/>
            <a:ext cx="9143854" cy="2572898"/>
          </a:xfrm>
          <a:prstGeom prst="rect">
            <a:avLst/>
          </a:prstGeom>
        </p:spPr>
      </p:pic>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Shape 0"/>
          <p:cNvSpPr/>
          <p:nvPr/>
        </p:nvSpPr>
        <p:spPr>
          <a:xfrm>
            <a:off x="475886" y="1765856"/>
            <a:ext cx="8737518" cy="0"/>
          </a:xfrm>
          <a:prstGeom prst="line">
            <a:avLst/>
          </a:prstGeom>
          <a:solidFill>
            <a:srgbClr val="4472C4">
              <a:alpha val="70000"/>
            </a:srgbClr>
          </a:solidFill>
          <a:ln w="5292">
            <a:solidFill>
              <a:srgbClr val="000000">
                <a:alpha val="70000"/>
              </a:srgbClr>
            </a:solidFill>
            <a:prstDash val="solid"/>
            <a:headEnd type="none"/>
            <a:tailEnd type="none"/>
          </a:ln>
        </p:spPr>
      </p:sp>
      <p:sp>
        <p:nvSpPr>
          <p:cNvPr id="4" name="Shape 1"/>
          <p:cNvSpPr/>
          <p:nvPr/>
        </p:nvSpPr>
        <p:spPr>
          <a:xfrm>
            <a:off x="-81956" y="3485844"/>
            <a:ext cx="8751523" cy="0"/>
          </a:xfrm>
          <a:prstGeom prst="line">
            <a:avLst/>
          </a:prstGeom>
          <a:solidFill>
            <a:srgbClr val="4472C4">
              <a:alpha val="70000"/>
            </a:srgbClr>
          </a:solidFill>
          <a:ln w="5292">
            <a:solidFill>
              <a:srgbClr val="000000">
                <a:alpha val="70000"/>
              </a:srgbClr>
            </a:solidFill>
            <a:prstDash val="solid"/>
            <a:headEnd type="none"/>
            <a:tailEnd type="none"/>
          </a:ln>
        </p:spPr>
      </p:sp>
      <p:sp>
        <p:nvSpPr>
          <p:cNvPr id="5" name="Text 2"/>
          <p:cNvSpPr/>
          <p:nvPr/>
        </p:nvSpPr>
        <p:spPr>
          <a:xfrm>
            <a:off x="476105" y="476213"/>
            <a:ext cx="8193259" cy="372341"/>
          </a:xfrm>
          <a:prstGeom prst="rect">
            <a:avLst/>
          </a:prstGeom>
          <a:noFill/>
          <a:ln/>
        </p:spPr>
        <p:txBody>
          <a:bodyPr wrap="square" lIns="0" tIns="0" rIns="0" bIns="0" rtlCol="0" anchor="t"/>
          <a:lstStyle/>
          <a:p>
            <a:pPr algn="l"/>
            <a:r>
              <a:rPr lang="en-US" sz="1800" b="1" dirty="0">
                <a:solidFill>
                  <a:srgbClr val="000000"/>
                </a:solidFill>
                <a:latin typeface="Carlito" pitchFamily="34" charset="0"/>
                <a:ea typeface="Carlito" pitchFamily="34" charset="-122"/>
                <a:cs typeface="Carlito" pitchFamily="34" charset="-120"/>
              </a:rPr>
              <a:t>TIMEFRAME/LINES</a:t>
            </a:r>
            <a:endParaRPr lang="en-US" sz="2400" dirty="0"/>
          </a:p>
        </p:txBody>
      </p:sp>
      <p:sp>
        <p:nvSpPr>
          <p:cNvPr id="6" name="Text 3"/>
          <p:cNvSpPr/>
          <p:nvPr/>
        </p:nvSpPr>
        <p:spPr>
          <a:xfrm>
            <a:off x="478380" y="3618640"/>
            <a:ext cx="2076288" cy="1368137"/>
          </a:xfrm>
          <a:prstGeom prst="rect">
            <a:avLst/>
          </a:prstGeom>
          <a:noFill/>
          <a:ln/>
        </p:spPr>
        <p:txBody>
          <a:bodyPr wrap="square" lIns="0" tIns="0" rIns="0" bIns="0" rtlCol="0" anchor="t"/>
          <a:lstStyle/>
          <a:p>
            <a:pPr algn="l"/>
            <a:r>
              <a:rPr lang="en-US" sz="1700" b="1" dirty="0">
                <a:solidFill>
                  <a:srgbClr val="000000"/>
                </a:solidFill>
                <a:latin typeface="Carlito" pitchFamily="34" charset="0"/>
                <a:ea typeface="Carlito" pitchFamily="34" charset="-122"/>
                <a:cs typeface="Carlito" pitchFamily="34" charset="-120"/>
              </a:rPr>
              <a:t>Discovering &amp; planning</a:t>
            </a:r>
            <a:endParaRPr lang="en-US" sz="1680" dirty="0"/>
          </a:p>
          <a:p>
            <a:pPr algn="l">
              <a:lnSpc>
                <a:spcPts val="1800"/>
              </a:lnSpc>
            </a:pPr>
            <a:r>
              <a:rPr lang="en-US" sz="1800" b="0" dirty="0">
                <a:solidFill>
                  <a:srgbClr val="000000"/>
                </a:solidFill>
                <a:latin typeface="Carlito" pitchFamily="34" charset="0"/>
                <a:ea typeface="Carlito" pitchFamily="34" charset="-122"/>
                <a:cs typeface="Carlito" pitchFamily="34" charset="-120"/>
              </a:rPr>
              <a:t>which involves research, identifying users, functional requirements</a:t>
            </a:r>
            <a:endParaRPr lang="en-US" sz="1680" dirty="0"/>
          </a:p>
        </p:txBody>
      </p:sp>
      <p:sp>
        <p:nvSpPr>
          <p:cNvPr id="7" name="Shape 4"/>
          <p:cNvSpPr/>
          <p:nvPr/>
        </p:nvSpPr>
        <p:spPr>
          <a:xfrm>
            <a:off x="476703" y="3485844"/>
            <a:ext cx="1705943" cy="0"/>
          </a:xfrm>
          <a:prstGeom prst="line">
            <a:avLst/>
          </a:prstGeom>
          <a:solidFill>
            <a:srgbClr val="4472C4"/>
          </a:solidFill>
          <a:ln w="5292">
            <a:solidFill>
              <a:srgbClr val="000000"/>
            </a:solidFill>
            <a:prstDash val="solid"/>
            <a:headEnd type="none"/>
            <a:tailEnd type="none"/>
          </a:ln>
        </p:spPr>
      </p:sp>
      <p:sp>
        <p:nvSpPr>
          <p:cNvPr id="8" name="Text 5"/>
          <p:cNvSpPr/>
          <p:nvPr/>
        </p:nvSpPr>
        <p:spPr>
          <a:xfrm>
            <a:off x="475843" y="3143615"/>
            <a:ext cx="667543" cy="222779"/>
          </a:xfrm>
          <a:prstGeom prst="roundRect">
            <a:avLst>
              <a:gd name="adj" fmla="val 32000"/>
            </a:avLst>
          </a:prstGeom>
          <a:solidFill>
            <a:srgbClr val="4472C4"/>
          </a:solidFill>
          <a:ln/>
        </p:spPr>
        <p:txBody>
          <a:bodyPr wrap="square" lIns="37086" tIns="26300" rIns="37086" bIns="26300" rtlCol="0" anchor="ctr"/>
          <a:lstStyle/>
          <a:p>
            <a:pPr algn="ctr"/>
            <a:r>
              <a:rPr lang="en-US" sz="900" dirty="0">
                <a:solidFill>
                  <a:srgbClr val="000000"/>
                </a:solidFill>
              </a:rPr>
              <a:t>first week</a:t>
            </a:r>
            <a:endParaRPr lang="en-US" sz="900" dirty="0"/>
          </a:p>
        </p:txBody>
      </p:sp>
      <p:sp>
        <p:nvSpPr>
          <p:cNvPr id="9" name="Text 6"/>
          <p:cNvSpPr/>
          <p:nvPr/>
        </p:nvSpPr>
        <p:spPr>
          <a:xfrm>
            <a:off x="6440796" y="3619659"/>
            <a:ext cx="2231542" cy="521695"/>
          </a:xfrm>
          <a:prstGeom prst="rect">
            <a:avLst/>
          </a:prstGeom>
          <a:noFill/>
          <a:ln/>
        </p:spPr>
        <p:txBody>
          <a:bodyPr wrap="square" lIns="0" tIns="0" rIns="0" bIns="0" rtlCol="0" anchor="t"/>
          <a:lstStyle/>
          <a:p>
            <a:pPr algn="l"/>
            <a:r>
              <a:rPr lang="en-US" sz="1700" b="1" dirty="0">
                <a:solidFill>
                  <a:srgbClr val="000000"/>
                </a:solidFill>
                <a:latin typeface="Carlito" pitchFamily="34" charset="0"/>
                <a:ea typeface="Carlito" pitchFamily="34" charset="-122"/>
                <a:cs typeface="Carlito" pitchFamily="34" charset="-120"/>
              </a:rPr>
              <a:t>Live collaboration </a:t>
            </a:r>
            <a:endParaRPr lang="en-US" sz="1680" dirty="0"/>
          </a:p>
          <a:p>
            <a:pPr algn="l"/>
            <a:r>
              <a:rPr lang="en-US" sz="1700" b="0" dirty="0">
                <a:solidFill>
                  <a:srgbClr val="000000"/>
                </a:solidFill>
                <a:latin typeface="Carlito" pitchFamily="34" charset="0"/>
                <a:ea typeface="Carlito" pitchFamily="34" charset="-122"/>
                <a:cs typeface="Carlito" pitchFamily="34" charset="-120"/>
              </a:rPr>
              <a:t>Give some final context.</a:t>
            </a:r>
            <a:endParaRPr lang="en-US" sz="1680" dirty="0"/>
          </a:p>
        </p:txBody>
      </p:sp>
      <p:sp>
        <p:nvSpPr>
          <p:cNvPr id="10" name="Shape 7"/>
          <p:cNvSpPr/>
          <p:nvPr/>
        </p:nvSpPr>
        <p:spPr>
          <a:xfrm>
            <a:off x="6442322" y="3485035"/>
            <a:ext cx="1833053" cy="0"/>
          </a:xfrm>
          <a:prstGeom prst="line">
            <a:avLst/>
          </a:prstGeom>
          <a:solidFill>
            <a:srgbClr val="4472C4"/>
          </a:solidFill>
          <a:ln w="5292">
            <a:solidFill>
              <a:srgbClr val="000000"/>
            </a:solidFill>
            <a:prstDash val="solid"/>
            <a:headEnd type="none"/>
            <a:tailEnd type="triangle"/>
          </a:ln>
        </p:spPr>
      </p:sp>
      <p:sp>
        <p:nvSpPr>
          <p:cNvPr id="11" name="Text 8"/>
          <p:cNvSpPr/>
          <p:nvPr/>
        </p:nvSpPr>
        <p:spPr>
          <a:xfrm>
            <a:off x="6441398" y="3144549"/>
            <a:ext cx="717282" cy="222779"/>
          </a:xfrm>
          <a:prstGeom prst="roundRect">
            <a:avLst>
              <a:gd name="adj" fmla="val 32000"/>
            </a:avLst>
          </a:prstGeom>
          <a:solidFill>
            <a:srgbClr val="4472C4"/>
          </a:solidFill>
          <a:ln/>
        </p:spPr>
        <p:txBody>
          <a:bodyPr wrap="square" lIns="39849" tIns="26300" rIns="39849" bIns="26300" rtlCol="0" anchor="ctr"/>
          <a:lstStyle/>
          <a:p>
            <a:pPr algn="ctr"/>
            <a:r>
              <a:rPr lang="en-US" sz="900" dirty="0">
                <a:solidFill>
                  <a:srgbClr val="000000"/>
                </a:solidFill>
              </a:rPr>
              <a:t>fiveth week </a:t>
            </a:r>
            <a:endParaRPr lang="en-US" sz="900" dirty="0"/>
          </a:p>
        </p:txBody>
      </p:sp>
      <p:sp>
        <p:nvSpPr>
          <p:cNvPr id="12" name="Text 9"/>
          <p:cNvSpPr/>
          <p:nvPr/>
        </p:nvSpPr>
        <p:spPr>
          <a:xfrm>
            <a:off x="1475277" y="1905174"/>
            <a:ext cx="2371306" cy="1039091"/>
          </a:xfrm>
          <a:prstGeom prst="rect">
            <a:avLst/>
          </a:prstGeom>
          <a:noFill/>
          <a:ln/>
        </p:spPr>
        <p:txBody>
          <a:bodyPr wrap="square" lIns="0" tIns="0" rIns="0" bIns="0" rtlCol="0" anchor="t"/>
          <a:lstStyle/>
          <a:p>
            <a:pPr algn="l"/>
            <a:r>
              <a:rPr lang="en-US" sz="1700" b="1" dirty="0">
                <a:solidFill>
                  <a:srgbClr val="000000"/>
                </a:solidFill>
                <a:latin typeface="Carlito" pitchFamily="34" charset="0"/>
                <a:ea typeface="Carlito" pitchFamily="34" charset="-122"/>
                <a:cs typeface="Carlito" pitchFamily="34" charset="-120"/>
              </a:rPr>
              <a:t>Designing</a:t>
            </a:r>
            <a:endParaRPr lang="en-US" sz="1680" dirty="0"/>
          </a:p>
          <a:p>
            <a:pPr algn="l"/>
            <a:r>
              <a:rPr lang="en-US" sz="1700" b="0" dirty="0">
                <a:solidFill>
                  <a:srgbClr val="000000"/>
                </a:solidFill>
                <a:latin typeface="Carlito" pitchFamily="34" charset="0"/>
                <a:ea typeface="Carlito" pitchFamily="34" charset="-122"/>
                <a:cs typeface="Carlito" pitchFamily="34" charset="-120"/>
              </a:rPr>
              <a:t>which involves creating wireframe, prototype, mockups</a:t>
            </a:r>
            <a:endParaRPr lang="en-US" sz="1680" dirty="0"/>
          </a:p>
        </p:txBody>
      </p:sp>
      <p:sp>
        <p:nvSpPr>
          <p:cNvPr id="13" name="Shape 10"/>
          <p:cNvSpPr/>
          <p:nvPr/>
        </p:nvSpPr>
        <p:spPr>
          <a:xfrm>
            <a:off x="1473362" y="1765856"/>
            <a:ext cx="1947976" cy="0"/>
          </a:xfrm>
          <a:prstGeom prst="line">
            <a:avLst/>
          </a:prstGeom>
          <a:solidFill>
            <a:srgbClr val="4472C4"/>
          </a:solidFill>
          <a:ln w="5292">
            <a:solidFill>
              <a:srgbClr val="000000"/>
            </a:solidFill>
            <a:prstDash val="solid"/>
            <a:headEnd type="none"/>
            <a:tailEnd type="none"/>
          </a:ln>
        </p:spPr>
      </p:sp>
      <p:sp>
        <p:nvSpPr>
          <p:cNvPr id="14" name="Text 11"/>
          <p:cNvSpPr/>
          <p:nvPr/>
        </p:nvSpPr>
        <p:spPr>
          <a:xfrm>
            <a:off x="1472380" y="1427576"/>
            <a:ext cx="762251" cy="222779"/>
          </a:xfrm>
          <a:prstGeom prst="roundRect">
            <a:avLst>
              <a:gd name="adj" fmla="val 32000"/>
            </a:avLst>
          </a:prstGeom>
          <a:solidFill>
            <a:srgbClr val="4472C4"/>
          </a:solidFill>
          <a:ln/>
        </p:spPr>
        <p:txBody>
          <a:bodyPr wrap="square" lIns="42347" tIns="26300" rIns="42347" bIns="26300" rtlCol="0" anchor="ctr"/>
          <a:lstStyle/>
          <a:p>
            <a:pPr algn="ctr"/>
            <a:r>
              <a:rPr lang="en-US" sz="900" dirty="0">
                <a:solidFill>
                  <a:srgbClr val="000000"/>
                </a:solidFill>
              </a:rPr>
              <a:t>second week</a:t>
            </a:r>
            <a:endParaRPr lang="en-US" sz="900" dirty="0"/>
          </a:p>
        </p:txBody>
      </p:sp>
      <p:sp>
        <p:nvSpPr>
          <p:cNvPr id="15" name="Text 12"/>
          <p:cNvSpPr/>
          <p:nvPr/>
        </p:nvSpPr>
        <p:spPr>
          <a:xfrm>
            <a:off x="4735541" y="1905752"/>
            <a:ext cx="2343637" cy="782543"/>
          </a:xfrm>
          <a:prstGeom prst="rect">
            <a:avLst/>
          </a:prstGeom>
          <a:noFill/>
          <a:ln/>
        </p:spPr>
        <p:txBody>
          <a:bodyPr wrap="square" lIns="0" tIns="0" rIns="0" bIns="0" rtlCol="0" anchor="t"/>
          <a:lstStyle/>
          <a:p>
            <a:pPr algn="l"/>
            <a:r>
              <a:rPr lang="en-US" sz="1700" b="1" dirty="0">
                <a:solidFill>
                  <a:srgbClr val="000000"/>
                </a:solidFill>
                <a:latin typeface="Carlito" pitchFamily="34" charset="0"/>
                <a:ea typeface="Carlito" pitchFamily="34" charset="-122"/>
                <a:cs typeface="Carlito" pitchFamily="34" charset="-120"/>
              </a:rPr>
              <a:t>Monitoring </a:t>
            </a:r>
            <a:endParaRPr lang="en-US" sz="1680" dirty="0"/>
          </a:p>
          <a:p>
            <a:pPr algn="l"/>
            <a:r>
              <a:rPr lang="en-US" sz="1700" b="0" dirty="0">
                <a:solidFill>
                  <a:srgbClr val="000000"/>
                </a:solidFill>
                <a:latin typeface="Carlito" pitchFamily="34" charset="0"/>
                <a:ea typeface="Carlito" pitchFamily="34" charset="-122"/>
                <a:cs typeface="Carlito" pitchFamily="34" charset="-120"/>
              </a:rPr>
              <a:t>This step deserves some explanation, too.</a:t>
            </a:r>
            <a:endParaRPr lang="en-US" sz="1680" dirty="0"/>
          </a:p>
        </p:txBody>
      </p:sp>
      <p:sp>
        <p:nvSpPr>
          <p:cNvPr id="16" name="Shape 13"/>
          <p:cNvSpPr/>
          <p:nvPr/>
        </p:nvSpPr>
        <p:spPr>
          <a:xfrm>
            <a:off x="4736994" y="1765856"/>
            <a:ext cx="1925355" cy="0"/>
          </a:xfrm>
          <a:prstGeom prst="line">
            <a:avLst/>
          </a:prstGeom>
          <a:solidFill>
            <a:srgbClr val="4472C4"/>
          </a:solidFill>
          <a:ln w="5292">
            <a:solidFill>
              <a:srgbClr val="000000"/>
            </a:solidFill>
            <a:prstDash val="solid"/>
            <a:headEnd type="none"/>
            <a:tailEnd type="none"/>
          </a:ln>
        </p:spPr>
      </p:sp>
      <p:sp>
        <p:nvSpPr>
          <p:cNvPr id="17" name="Text 14"/>
          <p:cNvSpPr/>
          <p:nvPr/>
        </p:nvSpPr>
        <p:spPr>
          <a:xfrm>
            <a:off x="4736023" y="1427576"/>
            <a:ext cx="753400" cy="222779"/>
          </a:xfrm>
          <a:prstGeom prst="roundRect">
            <a:avLst>
              <a:gd name="adj" fmla="val 32000"/>
            </a:avLst>
          </a:prstGeom>
          <a:solidFill>
            <a:srgbClr val="4472C4"/>
          </a:solidFill>
          <a:ln/>
        </p:spPr>
        <p:txBody>
          <a:bodyPr wrap="square" lIns="41856" tIns="26300" rIns="41856" bIns="26300" rtlCol="0" anchor="ctr"/>
          <a:lstStyle/>
          <a:p>
            <a:pPr algn="ctr"/>
            <a:r>
              <a:rPr lang="en-US" sz="900" dirty="0">
                <a:solidFill>
                  <a:srgbClr val="000000"/>
                </a:solidFill>
              </a:rPr>
              <a:t>fourth week</a:t>
            </a:r>
            <a:endParaRPr lang="en-US" sz="900" dirty="0"/>
          </a:p>
        </p:txBody>
      </p:sp>
      <p:sp>
        <p:nvSpPr>
          <p:cNvPr id="18" name="Text 15"/>
          <p:cNvSpPr/>
          <p:nvPr/>
        </p:nvSpPr>
        <p:spPr>
          <a:xfrm>
            <a:off x="3577658" y="3617712"/>
            <a:ext cx="1986991" cy="1039091"/>
          </a:xfrm>
          <a:prstGeom prst="rect">
            <a:avLst/>
          </a:prstGeom>
          <a:noFill/>
          <a:ln/>
        </p:spPr>
        <p:txBody>
          <a:bodyPr wrap="square" lIns="0" tIns="0" rIns="0" bIns="0" rtlCol="0" anchor="t"/>
          <a:lstStyle/>
          <a:p>
            <a:pPr algn="l"/>
            <a:r>
              <a:rPr lang="en-US" sz="1700" b="1" dirty="0">
                <a:solidFill>
                  <a:srgbClr val="000000"/>
                </a:solidFill>
                <a:latin typeface="Carlito" pitchFamily="34" charset="0"/>
                <a:ea typeface="Carlito" pitchFamily="34" charset="-122"/>
                <a:cs typeface="Carlito" pitchFamily="34" charset="-120"/>
              </a:rPr>
              <a:t>Development</a:t>
            </a:r>
            <a:endParaRPr lang="en-US" sz="1680" dirty="0"/>
          </a:p>
          <a:p>
            <a:pPr algn="l"/>
            <a:r>
              <a:rPr lang="en-US" sz="1700" b="0" dirty="0">
                <a:solidFill>
                  <a:srgbClr val="000000"/>
                </a:solidFill>
                <a:latin typeface="Carlito" pitchFamily="34" charset="0"/>
                <a:ea typeface="Carlito" pitchFamily="34" charset="-122"/>
                <a:cs typeface="Carlito" pitchFamily="34" charset="-120"/>
              </a:rPr>
              <a:t>which involves of implementing the plaform.</a:t>
            </a:r>
            <a:endParaRPr lang="en-US" sz="1680" dirty="0"/>
          </a:p>
        </p:txBody>
      </p:sp>
      <p:sp>
        <p:nvSpPr>
          <p:cNvPr id="19" name="Shape 16"/>
          <p:cNvSpPr/>
          <p:nvPr/>
        </p:nvSpPr>
        <p:spPr>
          <a:xfrm>
            <a:off x="3581143" y="3484101"/>
            <a:ext cx="1632908" cy="0"/>
          </a:xfrm>
          <a:prstGeom prst="line">
            <a:avLst/>
          </a:prstGeom>
          <a:solidFill>
            <a:srgbClr val="4472C4"/>
          </a:solidFill>
          <a:ln w="5292">
            <a:solidFill>
              <a:srgbClr val="000000"/>
            </a:solidFill>
            <a:prstDash val="solid"/>
            <a:headEnd type="none"/>
            <a:tailEnd type="none"/>
          </a:ln>
        </p:spPr>
      </p:sp>
      <p:sp>
        <p:nvSpPr>
          <p:cNvPr id="20" name="Text 17"/>
          <p:cNvSpPr/>
          <p:nvPr/>
        </p:nvSpPr>
        <p:spPr>
          <a:xfrm>
            <a:off x="3580320" y="3143615"/>
            <a:ext cx="638964" cy="222779"/>
          </a:xfrm>
          <a:prstGeom prst="roundRect">
            <a:avLst>
              <a:gd name="adj" fmla="val 32000"/>
            </a:avLst>
          </a:prstGeom>
          <a:solidFill>
            <a:srgbClr val="4472C4"/>
          </a:solidFill>
          <a:ln/>
        </p:spPr>
        <p:txBody>
          <a:bodyPr wrap="square" lIns="35498" tIns="26300" rIns="35498" bIns="26300" rtlCol="0" anchor="ctr"/>
          <a:lstStyle/>
          <a:p>
            <a:pPr algn="ctr"/>
            <a:r>
              <a:rPr lang="en-US" sz="900" dirty="0">
                <a:solidFill>
                  <a:srgbClr val="000000"/>
                </a:solidFill>
              </a:rPr>
              <a:t>third week</a:t>
            </a:r>
            <a:endParaRPr lang="en-US" sz="900" dirty="0"/>
          </a:p>
        </p:txBody>
      </p:sp>
      <p:pic>
        <p:nvPicPr>
          <p:cNvPr id="21"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4575144" y="3096"/>
            <a:ext cx="3809932" cy="510886"/>
          </a:xfrm>
          <a:prstGeom prst="rect">
            <a:avLst/>
          </a:prstGeom>
          <a:noFill/>
          <a:ln/>
        </p:spPr>
        <p:txBody>
          <a:bodyPr wrap="square" lIns="0" tIns="0" rIns="0" bIns="0" rtlCol="0" anchor="t"/>
          <a:lstStyle/>
          <a:p>
            <a:pPr algn="l"/>
            <a:r>
              <a:rPr lang="en-US" sz="3300" b="1" dirty="0">
                <a:solidFill>
                  <a:srgbClr val="000000"/>
                </a:solidFill>
                <a:latin typeface="Carlito" pitchFamily="34" charset="0"/>
                <a:ea typeface="Carlito" pitchFamily="34" charset="-122"/>
                <a:cs typeface="Carlito" pitchFamily="34" charset="-120"/>
              </a:rPr>
              <a:t>Progress Update</a:t>
            </a:r>
            <a:endParaRPr lang="en-US" sz="3300" dirty="0"/>
          </a:p>
        </p:txBody>
      </p:sp>
      <p:sp>
        <p:nvSpPr>
          <p:cNvPr id="4" name="Text 1"/>
          <p:cNvSpPr/>
          <p:nvPr/>
        </p:nvSpPr>
        <p:spPr>
          <a:xfrm>
            <a:off x="4575177" y="665082"/>
            <a:ext cx="4425607" cy="3801341"/>
          </a:xfrm>
          <a:prstGeom prst="rect">
            <a:avLst/>
          </a:prstGeom>
          <a:noFill/>
          <a:ln/>
        </p:spPr>
        <p:txBody>
          <a:bodyPr wrap="square" lIns="0" tIns="0" rIns="0" bIns="0" rtlCol="0" anchor="b"/>
          <a:lstStyle/>
          <a:p>
            <a:pPr algn="l">
              <a:lnSpc>
                <a:spcPts val="1800"/>
              </a:lnSpc>
            </a:pPr>
            <a:r>
              <a:rPr lang="en-US" sz="1800" b="1" dirty="0">
                <a:solidFill>
                  <a:srgbClr val="000000"/>
                </a:solidFill>
                <a:latin typeface="Carlito" pitchFamily="34" charset="0"/>
                <a:ea typeface="Carlito" pitchFamily="34" charset="-122"/>
                <a:cs typeface="Carlito" pitchFamily="34" charset="-120"/>
              </a:rPr>
              <a:t>1.       Admin</a:t>
            </a:r>
            <a:endParaRPr lang="en-US" sz="1350" dirty="0"/>
          </a:p>
          <a:p>
            <a:pPr algn="l"/>
            <a:r>
              <a:rPr lang="en-US" sz="1400" b="0" dirty="0">
                <a:solidFill>
                  <a:srgbClr val="000000"/>
                </a:solidFill>
                <a:latin typeface="Carlito" pitchFamily="34" charset="0"/>
                <a:ea typeface="Carlito" pitchFamily="34" charset="-122"/>
                <a:cs typeface="Carlito" pitchFamily="34" charset="-120"/>
              </a:rPr>
              <a:t>ü  Authentication </a:t>
            </a:r>
            <a:endParaRPr lang="en-US" sz="1350" dirty="0"/>
          </a:p>
          <a:p>
            <a:pPr algn="l"/>
            <a:r>
              <a:rPr lang="en-US" sz="1400" b="0" dirty="0">
                <a:solidFill>
                  <a:srgbClr val="000000"/>
                </a:solidFill>
                <a:latin typeface="Carlito" pitchFamily="34" charset="0"/>
                <a:ea typeface="Carlito" pitchFamily="34" charset="-122"/>
                <a:cs typeface="Carlito" pitchFamily="34" charset="-120"/>
              </a:rPr>
              <a:t>ü  Dashboard</a:t>
            </a:r>
            <a:endParaRPr lang="en-US" sz="1350" dirty="0"/>
          </a:p>
          <a:p>
            <a:pPr algn="l"/>
            <a:r>
              <a:rPr lang="en-US" sz="1400" b="0" dirty="0">
                <a:solidFill>
                  <a:srgbClr val="000000"/>
                </a:solidFill>
                <a:latin typeface="Carlito" pitchFamily="34" charset="0"/>
                <a:ea typeface="Carlito" pitchFamily="34" charset="-122"/>
                <a:cs typeface="Carlito" pitchFamily="34" charset="-120"/>
              </a:rPr>
              <a:t>ü  Calendar of events</a:t>
            </a:r>
            <a:endParaRPr lang="en-US" sz="1350" dirty="0"/>
          </a:p>
          <a:p>
            <a:pPr algn="l"/>
            <a:r>
              <a:rPr lang="en-US" sz="1400" b="0" dirty="0">
                <a:solidFill>
                  <a:srgbClr val="000000"/>
                </a:solidFill>
                <a:latin typeface="Carlito" pitchFamily="34" charset="0"/>
                <a:ea typeface="Carlito" pitchFamily="34" charset="-122"/>
                <a:cs typeface="Carlito" pitchFamily="34" charset="-120"/>
              </a:rPr>
              <a:t>ü  User logs</a:t>
            </a:r>
            <a:endParaRPr lang="en-US" sz="1350" dirty="0"/>
          </a:p>
          <a:p>
            <a:pPr algn="l">
              <a:lnSpc>
                <a:spcPts val="1800"/>
              </a:lnSpc>
            </a:pPr>
            <a:r>
              <a:rPr lang="en-US" sz="1800" b="1" dirty="0">
                <a:solidFill>
                  <a:srgbClr val="000000"/>
                </a:solidFill>
                <a:latin typeface="Carlito" pitchFamily="34" charset="0"/>
                <a:ea typeface="Carlito" pitchFamily="34" charset="-122"/>
                <a:cs typeface="Carlito" pitchFamily="34" charset="-120"/>
              </a:rPr>
              <a:t>2.       Teacher</a:t>
            </a:r>
            <a:endParaRPr lang="en-US" sz="1350" dirty="0"/>
          </a:p>
          <a:p>
            <a:pPr algn="l"/>
            <a:r>
              <a:rPr lang="en-US" sz="1400" b="0" dirty="0">
                <a:solidFill>
                  <a:srgbClr val="000000"/>
                </a:solidFill>
                <a:latin typeface="Carlito" pitchFamily="34" charset="0"/>
                <a:ea typeface="Carlito" pitchFamily="34" charset="-122"/>
                <a:cs typeface="Carlito" pitchFamily="34" charset="-120"/>
              </a:rPr>
              <a:t>ü   Authentication  </a:t>
            </a:r>
            <a:endParaRPr lang="en-US" sz="1350" dirty="0"/>
          </a:p>
          <a:p>
            <a:pPr algn="l"/>
            <a:r>
              <a:rPr lang="en-US" sz="1400" b="0" dirty="0">
                <a:solidFill>
                  <a:srgbClr val="000000"/>
                </a:solidFill>
                <a:latin typeface="Carlito" pitchFamily="34" charset="0"/>
                <a:ea typeface="Carlito" pitchFamily="34" charset="-122"/>
                <a:cs typeface="Carlito" pitchFamily="34" charset="-120"/>
              </a:rPr>
              <a:t>ü  Chart forum</a:t>
            </a:r>
            <a:endParaRPr lang="en-US" sz="1350" dirty="0"/>
          </a:p>
          <a:p>
            <a:pPr algn="l"/>
            <a:r>
              <a:rPr lang="en-US" sz="1400" b="0" dirty="0">
                <a:solidFill>
                  <a:srgbClr val="000000"/>
                </a:solidFill>
                <a:latin typeface="Carlito" pitchFamily="34" charset="0"/>
                <a:ea typeface="Carlito" pitchFamily="34" charset="-122"/>
                <a:cs typeface="Carlito" pitchFamily="34" charset="-120"/>
              </a:rPr>
              <a:t>ü  Add assignment</a:t>
            </a:r>
            <a:endParaRPr lang="en-US" sz="1350" dirty="0"/>
          </a:p>
          <a:p>
            <a:pPr algn="l"/>
            <a:r>
              <a:rPr lang="en-US" sz="1400" b="0" dirty="0">
                <a:solidFill>
                  <a:srgbClr val="000000"/>
                </a:solidFill>
                <a:latin typeface="Carlito" pitchFamily="34" charset="0"/>
                <a:ea typeface="Carlito" pitchFamily="34" charset="-122"/>
                <a:cs typeface="Carlito" pitchFamily="34" charset="-120"/>
              </a:rPr>
              <a:t>ü  Add materials</a:t>
            </a:r>
            <a:endParaRPr lang="en-US" sz="1350" dirty="0"/>
          </a:p>
          <a:p>
            <a:pPr algn="l"/>
            <a:r>
              <a:rPr lang="en-US" sz="1400" b="0" dirty="0">
                <a:solidFill>
                  <a:srgbClr val="000000"/>
                </a:solidFill>
                <a:latin typeface="Carlito" pitchFamily="34" charset="0"/>
                <a:ea typeface="Carlito" pitchFamily="34" charset="-122"/>
                <a:cs typeface="Carlito" pitchFamily="34" charset="-120"/>
              </a:rPr>
              <a:t>ü  Add quiz</a:t>
            </a:r>
            <a:endParaRPr lang="en-US" sz="1350" dirty="0"/>
          </a:p>
          <a:p>
            <a:pPr algn="l">
              <a:lnSpc>
                <a:spcPts val="1800"/>
              </a:lnSpc>
            </a:pPr>
            <a:r>
              <a:rPr lang="en-US" sz="1800" b="1" dirty="0">
                <a:solidFill>
                  <a:srgbClr val="000000"/>
                </a:solidFill>
                <a:latin typeface="Carlito" pitchFamily="34" charset="0"/>
                <a:ea typeface="Carlito" pitchFamily="34" charset="-122"/>
                <a:cs typeface="Carlito" pitchFamily="34" charset="-120"/>
              </a:rPr>
              <a:t>3.       Student</a:t>
            </a:r>
            <a:endParaRPr lang="en-US" sz="1350" dirty="0"/>
          </a:p>
          <a:p>
            <a:pPr algn="l"/>
            <a:r>
              <a:rPr lang="en-US" sz="1400" b="0" dirty="0">
                <a:solidFill>
                  <a:srgbClr val="000000"/>
                </a:solidFill>
                <a:latin typeface="Carlito" pitchFamily="34" charset="0"/>
                <a:ea typeface="Carlito" pitchFamily="34" charset="-122"/>
                <a:cs typeface="Carlito" pitchFamily="34" charset="-120"/>
              </a:rPr>
              <a:t>ü  Authentication </a:t>
            </a:r>
            <a:endParaRPr lang="en-US" sz="1350" dirty="0"/>
          </a:p>
          <a:p>
            <a:pPr algn="l"/>
            <a:r>
              <a:rPr lang="en-US" sz="1400" b="0" dirty="0">
                <a:solidFill>
                  <a:srgbClr val="000000"/>
                </a:solidFill>
                <a:latin typeface="Carlito" pitchFamily="34" charset="0"/>
                <a:ea typeface="Carlito" pitchFamily="34" charset="-122"/>
                <a:cs typeface="Carlito" pitchFamily="34" charset="-120"/>
              </a:rPr>
              <a:t>ü  Chart forum</a:t>
            </a:r>
            <a:endParaRPr lang="en-US" sz="1350" dirty="0"/>
          </a:p>
          <a:p>
            <a:pPr algn="l"/>
            <a:r>
              <a:rPr lang="en-US" sz="1400" b="0" dirty="0">
                <a:solidFill>
                  <a:srgbClr val="000000"/>
                </a:solidFill>
                <a:latin typeface="Carlito" pitchFamily="34" charset="0"/>
                <a:ea typeface="Carlito" pitchFamily="34" charset="-122"/>
                <a:cs typeface="Carlito" pitchFamily="34" charset="-120"/>
              </a:rPr>
              <a:t>ü  View materials</a:t>
            </a:r>
            <a:endParaRPr lang="en-US" sz="1350" dirty="0"/>
          </a:p>
          <a:p>
            <a:pPr algn="l"/>
            <a:r>
              <a:rPr lang="en-US" sz="1400" b="0" dirty="0">
                <a:solidFill>
                  <a:srgbClr val="000000"/>
                </a:solidFill>
                <a:latin typeface="Carlito" pitchFamily="34" charset="0"/>
                <a:ea typeface="Carlito" pitchFamily="34" charset="-122"/>
                <a:cs typeface="Carlito" pitchFamily="34" charset="-120"/>
              </a:rPr>
              <a:t>ü   </a:t>
            </a:r>
            <a:endParaRPr lang="en-US" sz="1350" dirty="0"/>
          </a:p>
          <a:p>
            <a:pPr algn="l"/>
            <a:r>
              <a:rPr lang="en-US" sz="1400" b="0" dirty="0">
                <a:solidFill>
                  <a:srgbClr val="000000"/>
                </a:solidFill>
                <a:latin typeface="Carlito" pitchFamily="34" charset="0"/>
                <a:ea typeface="Carlito" pitchFamily="34" charset="-122"/>
                <a:cs typeface="Carlito" pitchFamily="34" charset="-120"/>
              </a:rPr>
              <a:t> </a:t>
            </a:r>
            <a:endParaRPr lang="en-US" sz="1350" dirty="0"/>
          </a:p>
        </p:txBody>
      </p:sp>
      <p:pic>
        <p:nvPicPr>
          <p:cNvPr id="5" name="Image 0" descr="https://images.unsplash.com/16/unsplash_526360a842e20_1.JPG?crop=entropy&amp;cs=tinysrgb&amp;fit=max&amp;fm=jpg&amp;ixid=M3wyMTIyMnwwfDF8c2VhcmNofDEyfHxwcm9ncmVzc3xlbnwwfHx8fDE3MTU0Mzc4OTF8MA&amp;ixlib=rb-4.0.3&amp;q=80&amp;w=1080">    </p:cNvPr>
          <p:cNvPicPr>
            <a:picLocks noChangeAspect="1"/>
          </p:cNvPicPr>
          <p:nvPr/>
        </p:nvPicPr>
        <p:blipFill>
          <a:blip r:embed="rId1"/>
          <a:srcRect l="0" r="0" t="22567" b="4030"/>
          <a:stretch/>
        </p:blipFill>
        <p:spPr>
          <a:xfrm>
            <a:off x="475530" y="474748"/>
            <a:ext cx="3810177" cy="4193264"/>
          </a:xfrm>
          <a:prstGeom prst="rect">
            <a:avLst/>
          </a:prstGeom>
        </p:spPr>
      </p:pic>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477846" y="477936"/>
            <a:ext cx="3810000" cy="510886"/>
          </a:xfrm>
          <a:prstGeom prst="rect">
            <a:avLst/>
          </a:prstGeom>
          <a:noFill/>
          <a:ln/>
        </p:spPr>
        <p:txBody>
          <a:bodyPr wrap="square" lIns="0" tIns="0" rIns="0" bIns="0" rtlCol="0" anchor="t"/>
          <a:lstStyle/>
          <a:p>
            <a:pPr algn="l"/>
            <a:r>
              <a:rPr lang="en-US" sz="3300" b="1" dirty="0">
                <a:solidFill>
                  <a:srgbClr val="000000"/>
                </a:solidFill>
                <a:latin typeface="Carlito" pitchFamily="34" charset="0"/>
                <a:ea typeface="Carlito" pitchFamily="34" charset="-122"/>
                <a:cs typeface="Carlito" pitchFamily="34" charset="-120"/>
              </a:rPr>
              <a:t>Next Steps</a:t>
            </a:r>
            <a:endParaRPr lang="en-US" sz="3300" dirty="0"/>
          </a:p>
        </p:txBody>
      </p:sp>
      <p:sp>
        <p:nvSpPr>
          <p:cNvPr id="4" name="Text 1"/>
          <p:cNvSpPr/>
          <p:nvPr/>
        </p:nvSpPr>
        <p:spPr>
          <a:xfrm>
            <a:off x="472822" y="1865802"/>
            <a:ext cx="3809797" cy="212148"/>
          </a:xfrm>
          <a:prstGeom prst="rect">
            <a:avLst/>
          </a:prstGeom>
          <a:noFill/>
          <a:ln/>
        </p:spPr>
        <p:txBody>
          <a:bodyPr wrap="square" lIns="0" tIns="0" rIns="0" bIns="0" rtlCol="0" anchor="b"/>
          <a:lstStyle/>
          <a:p>
            <a:pPr algn="l"/>
            <a:endParaRPr lang="en-US" sz="1350" dirty="0"/>
          </a:p>
        </p:txBody>
      </p:sp>
      <p:pic>
        <p:nvPicPr>
          <p:cNvPr id="5" name="Image 0" descr="https://images.unsplash.com/photo-1534436396297-8ef548863f2a?crop=entropy&amp;cs=tinysrgb&amp;fit=max&amp;fm=jpg&amp;ixid=M3wyMTIyMnwwfDF8c2VhcmNofDI5fHxuZXh0fGVufDB8fHx8MTcxNTM2NDgzMXww&amp;ixlib=rb-4.0.3&amp;q=80&amp;w=1080">    </p:cNvPr>
          <p:cNvPicPr>
            <a:picLocks noChangeAspect="1"/>
          </p:cNvPicPr>
          <p:nvPr/>
        </p:nvPicPr>
        <p:blipFill>
          <a:blip r:embed="rId1"/>
          <a:srcRect l="0" r="0" t="12282" b="14383"/>
          <a:stretch/>
        </p:blipFill>
        <p:spPr>
          <a:xfrm>
            <a:off x="4858684" y="477935"/>
            <a:ext cx="3807824" cy="4188678"/>
          </a:xfrm>
          <a:prstGeom prst="rect">
            <a:avLst/>
          </a:prstGeom>
        </p:spPr>
      </p:pic>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697230" y="218958"/>
            <a:ext cx="7818090" cy="377130"/>
          </a:xfrm>
          <a:prstGeom prst="rect">
            <a:avLst/>
          </a:prstGeom>
          <a:noFill/>
          <a:ln/>
        </p:spPr>
        <p:txBody>
          <a:bodyPr wrap="square" lIns="0" tIns="0" rIns="0" bIns="0" rtlCol="0" anchor="ctr"/>
          <a:lstStyle/>
          <a:p>
            <a:pPr algn="l">
              <a:lnSpc>
                <a:spcPts val="2970"/>
              </a:lnSpc>
            </a:pPr>
            <a:r>
              <a:rPr lang="en-US" sz="3300" b="1" dirty="0">
                <a:solidFill>
                  <a:srgbClr val="000000"/>
                </a:solidFill>
                <a:latin typeface="Tinos" pitchFamily="34" charset="0"/>
                <a:ea typeface="Tinos" pitchFamily="34" charset="-122"/>
                <a:cs typeface="Tinos" pitchFamily="34" charset="-120"/>
              </a:rPr>
              <a:t>FUNCTIONAL REQUIREMENTS</a:t>
            </a:r>
            <a:pPr algn="l">
              <a:lnSpc>
                <a:spcPts val="2970"/>
              </a:lnSpc>
            </a:pPr>
            <a:r>
              <a:rPr lang="en-US" sz="3300" b="1" dirty="0">
                <a:solidFill>
                  <a:srgbClr val="000000"/>
                </a:solidFill>
                <a:latin typeface="Carlito" pitchFamily="34" charset="0"/>
                <a:ea typeface="Carlito" pitchFamily="34" charset="-122"/>
                <a:cs typeface="Carlito" pitchFamily="34" charset="-120"/>
              </a:rPr>
              <a:t> </a:t>
            </a:r>
            <a:endParaRPr lang="en-US" sz="3300" dirty="0"/>
          </a:p>
        </p:txBody>
      </p:sp>
      <p:sp>
        <p:nvSpPr>
          <p:cNvPr id="4" name="Text 1"/>
          <p:cNvSpPr/>
          <p:nvPr/>
        </p:nvSpPr>
        <p:spPr>
          <a:xfrm>
            <a:off x="697230" y="1384789"/>
            <a:ext cx="7818090" cy="3017193"/>
          </a:xfrm>
          <a:prstGeom prst="rect">
            <a:avLst/>
          </a:prstGeom>
          <a:noFill/>
          <a:ln/>
        </p:spPr>
        <p:txBody>
          <a:bodyPr wrap="square" lIns="0" tIns="0" rIns="0" bIns="0" rtlCol="0" anchor="t"/>
          <a:lstStyle/>
          <a:p>
            <a:pPr algn="l">
              <a:lnSpc>
                <a:spcPts val="2160"/>
              </a:lnSpc>
            </a:pPr>
            <a:r>
              <a:rPr lang="en-US" sz="2400" b="0" dirty="0">
                <a:solidFill>
                  <a:srgbClr val="000000"/>
                </a:solidFill>
                <a:latin typeface="Tinos" pitchFamily="34" charset="0"/>
                <a:ea typeface="Tinos" pitchFamily="34" charset="-122"/>
                <a:cs typeface="Tinos" pitchFamily="34" charset="-120"/>
              </a:rPr>
              <a:t>User registration and Authentication</a:t>
            </a:r>
            <a:endParaRPr lang="en-US" sz="2400" dirty="0"/>
          </a:p>
          <a:p>
            <a:pPr algn="l">
              <a:lnSpc>
                <a:spcPts val="2160"/>
              </a:lnSpc>
            </a:pPr>
            <a:r>
              <a:rPr lang="en-US" sz="2200" b="0" dirty="0">
                <a:solidFill>
                  <a:srgbClr val="000000"/>
                </a:solidFill>
                <a:latin typeface="Tinos" pitchFamily="34" charset="0"/>
                <a:ea typeface="Tinos" pitchFamily="34" charset="-122"/>
                <a:cs typeface="Tinos" pitchFamily="34" charset="-120"/>
              </a:rPr>
              <a:t> Users should be able to create accounts, log in securely.</a:t>
            </a:r>
            <a:endParaRPr lang="en-US" sz="2400" dirty="0"/>
          </a:p>
          <a:p>
            <a:pPr algn="l">
              <a:lnSpc>
                <a:spcPts val="2160"/>
              </a:lnSpc>
            </a:pPr>
            <a:r>
              <a:rPr lang="en-US" sz="2400" b="0" dirty="0">
                <a:solidFill>
                  <a:srgbClr val="000000"/>
                </a:solidFill>
                <a:latin typeface="Tinos" pitchFamily="34" charset="0"/>
                <a:ea typeface="Tinos" pitchFamily="34" charset="-122"/>
                <a:cs typeface="Tinos" pitchFamily="34" charset="-120"/>
              </a:rPr>
              <a:t>Students will be able to view and write exercises</a:t>
            </a:r>
            <a:endParaRPr lang="en-US" sz="2400" dirty="0"/>
          </a:p>
          <a:p>
            <a:pPr algn="l">
              <a:lnSpc>
                <a:spcPts val="2160"/>
              </a:lnSpc>
            </a:pPr>
            <a:r>
              <a:rPr lang="en-US" sz="2400" b="0" dirty="0">
                <a:solidFill>
                  <a:srgbClr val="000000"/>
                </a:solidFill>
                <a:latin typeface="Tinos" pitchFamily="34" charset="0"/>
                <a:ea typeface="Tinos" pitchFamily="34" charset="-122"/>
                <a:cs typeface="Tinos" pitchFamily="34" charset="-120"/>
              </a:rPr>
              <a:t>Teacher will be able to create learning content, manage classes and students, support students.</a:t>
            </a:r>
            <a:endParaRPr lang="en-US" sz="2400" dirty="0"/>
          </a:p>
          <a:p>
            <a:pPr algn="l">
              <a:lnSpc>
                <a:spcPts val="2160"/>
              </a:lnSpc>
            </a:pPr>
            <a:r>
              <a:rPr lang="en-US" sz="2400" b="0" dirty="0">
                <a:solidFill>
                  <a:srgbClr val="000000"/>
                </a:solidFill>
                <a:latin typeface="Tinos" pitchFamily="34" charset="0"/>
                <a:ea typeface="Tinos" pitchFamily="34" charset="-122"/>
                <a:cs typeface="Tinos" pitchFamily="34" charset="-120"/>
              </a:rPr>
              <a:t>Administrator manage users, create school upcoming events, manage content of the system</a:t>
            </a:r>
            <a:pPr algn="l">
              <a:lnSpc>
                <a:spcPts val="2160"/>
              </a:lnSpc>
            </a:pPr>
            <a:r>
              <a:rPr lang="en-US" sz="2400" b="0" dirty="0">
                <a:solidFill>
                  <a:srgbClr val="000000"/>
                </a:solidFill>
                <a:latin typeface="Carlito" pitchFamily="34" charset="0"/>
                <a:ea typeface="Carlito" pitchFamily="34" charset="-122"/>
                <a:cs typeface="Carlito" pitchFamily="34" charset="-120"/>
              </a:rPr>
              <a:t>.</a:t>
            </a:r>
            <a:endParaRPr lang="en-US" sz="2400" dirty="0"/>
          </a:p>
          <a:p>
            <a:pPr algn="l">
              <a:lnSpc>
                <a:spcPts val="2160"/>
              </a:lnSpc>
            </a:pPr>
            <a:endParaRPr lang="en-US" sz="2400" dirty="0"/>
          </a:p>
          <a:p>
            <a:pPr algn="l">
              <a:lnSpc>
                <a:spcPts val="2160"/>
              </a:lnSpc>
            </a:pPr>
            <a:endParaRPr lang="en-US" sz="2400" dirty="0"/>
          </a:p>
          <a:p>
            <a:pPr algn="l">
              <a:lnSpc>
                <a:spcPts val="2160"/>
              </a:lnSpc>
            </a:pPr>
            <a:endParaRPr lang="en-US" sz="2400" dirty="0"/>
          </a:p>
          <a:p>
            <a:pPr algn="l">
              <a:lnSpc>
                <a:spcPts val="2160"/>
              </a:lnSpc>
            </a:pPr>
            <a:endParaRPr lang="en-US" sz="24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753926" y="116475"/>
            <a:ext cx="7696721" cy="814685"/>
          </a:xfrm>
          <a:prstGeom prst="rect">
            <a:avLst/>
          </a:prstGeom>
          <a:noFill/>
          <a:ln/>
        </p:spPr>
        <p:txBody>
          <a:bodyPr wrap="square" lIns="0" tIns="0" rIns="0" bIns="0" rtlCol="0" anchor="ctr"/>
          <a:lstStyle/>
          <a:p>
            <a:pPr algn="l">
              <a:lnSpc>
                <a:spcPts val="3208"/>
              </a:lnSpc>
            </a:pPr>
            <a:r>
              <a:rPr lang="en-US" sz="3600" b="1" dirty="0">
                <a:solidFill>
                  <a:srgbClr val="000000"/>
                </a:solidFill>
                <a:latin typeface="Tinos" pitchFamily="34" charset="0"/>
                <a:ea typeface="Tinos" pitchFamily="34" charset="-122"/>
                <a:cs typeface="Tinos" pitchFamily="34" charset="-120"/>
              </a:rPr>
              <a:t>NON-FUNCTIONAL REQUIREMENTS</a:t>
            </a:r>
            <a:pPr algn="l">
              <a:lnSpc>
                <a:spcPts val="2916"/>
              </a:lnSpc>
            </a:pPr>
            <a:r>
              <a:rPr lang="en-US" sz="3200" b="1" dirty="0">
                <a:solidFill>
                  <a:srgbClr val="000000"/>
                </a:solidFill>
                <a:latin typeface="Carlito" pitchFamily="34" charset="0"/>
                <a:ea typeface="Carlito" pitchFamily="34" charset="-122"/>
                <a:cs typeface="Carlito" pitchFamily="34" charset="-120"/>
              </a:rPr>
              <a:t> </a:t>
            </a:r>
            <a:endParaRPr lang="en-US" sz="3240" dirty="0"/>
          </a:p>
        </p:txBody>
      </p:sp>
      <p:sp>
        <p:nvSpPr>
          <p:cNvPr id="4" name="Text 1"/>
          <p:cNvSpPr/>
          <p:nvPr/>
        </p:nvSpPr>
        <p:spPr>
          <a:xfrm>
            <a:off x="693236" y="924805"/>
            <a:ext cx="7818090" cy="4799707"/>
          </a:xfrm>
          <a:prstGeom prst="rect">
            <a:avLst/>
          </a:prstGeom>
          <a:noFill/>
          <a:ln/>
        </p:spPr>
        <p:txBody>
          <a:bodyPr wrap="square" lIns="0" tIns="0" rIns="0" bIns="0" rtlCol="0" anchor="t"/>
          <a:lstStyle/>
          <a:p>
            <a:pPr algn="l">
              <a:lnSpc>
                <a:spcPts val="1890"/>
              </a:lnSpc>
            </a:pPr>
            <a:r>
              <a:rPr lang="en-US" sz="2100" b="0" dirty="0">
                <a:solidFill>
                  <a:srgbClr val="000000"/>
                </a:solidFill>
                <a:latin typeface="Tinos" pitchFamily="34" charset="0"/>
                <a:ea typeface="Tinos" pitchFamily="34" charset="-122"/>
                <a:cs typeface="Tinos" pitchFamily="34" charset="-120"/>
              </a:rPr>
              <a:t>Accessibility</a:t>
            </a:r>
            <a:endParaRPr lang="en-US" sz="2100" dirty="0"/>
          </a:p>
          <a:p>
            <a:pPr algn="l">
              <a:lnSpc>
                <a:spcPts val="1890"/>
              </a:lnSpc>
            </a:pPr>
            <a:r>
              <a:rPr lang="en-US" sz="2100" b="0" dirty="0">
                <a:solidFill>
                  <a:srgbClr val="000000"/>
                </a:solidFill>
                <a:latin typeface="Tinos" pitchFamily="34" charset="0"/>
                <a:ea typeface="Tinos" pitchFamily="34" charset="-122"/>
                <a:cs typeface="Tinos" pitchFamily="34" charset="-120"/>
              </a:rPr>
              <a:t>Color and contrast,  there will be color combinations that will be accessible to students with color blindness or low vision. </a:t>
            </a:r>
            <a:endParaRPr lang="en-US" sz="2100" dirty="0"/>
          </a:p>
          <a:p>
            <a:pPr algn="l">
              <a:lnSpc>
                <a:spcPts val="1890"/>
              </a:lnSpc>
            </a:pPr>
            <a:r>
              <a:rPr lang="en-US" sz="2100" b="0" dirty="0">
                <a:solidFill>
                  <a:srgbClr val="000000"/>
                </a:solidFill>
                <a:latin typeface="Tinos" pitchFamily="34" charset="0"/>
                <a:ea typeface="Tinos" pitchFamily="34" charset="-122"/>
                <a:cs typeface="Tinos" pitchFamily="34" charset="-120"/>
              </a:rPr>
              <a:t>Accessible Assessment,  Assessment, quizzes, and exams will be designed to be accessible to all learners for instance text based or oral based.</a:t>
            </a:r>
            <a:endParaRPr lang="en-US" sz="2100" dirty="0"/>
          </a:p>
          <a:p>
            <a:pPr algn="l">
              <a:lnSpc>
                <a:spcPts val="1890"/>
              </a:lnSpc>
            </a:pPr>
            <a:endParaRPr lang="en-US" sz="2100" dirty="0"/>
          </a:p>
          <a:p>
            <a:pPr algn="l">
              <a:lnSpc>
                <a:spcPts val="1890"/>
              </a:lnSpc>
            </a:pPr>
            <a:r>
              <a:rPr lang="en-US" sz="2100" b="0" dirty="0">
                <a:solidFill>
                  <a:srgbClr val="000000"/>
                </a:solidFill>
                <a:latin typeface="Tinos" pitchFamily="34" charset="0"/>
                <a:ea typeface="Tinos" pitchFamily="34" charset="-122"/>
                <a:cs typeface="Tinos" pitchFamily="34" charset="-120"/>
              </a:rPr>
              <a:t>Maintainability</a:t>
            </a:r>
            <a:endParaRPr lang="en-US" sz="2100" dirty="0"/>
          </a:p>
          <a:p>
            <a:pPr algn="l">
              <a:lnSpc>
                <a:spcPts val="1890"/>
              </a:lnSpc>
            </a:pPr>
            <a:r>
              <a:rPr lang="en-US" sz="2100" b="0" dirty="0">
                <a:solidFill>
                  <a:srgbClr val="000000"/>
                </a:solidFill>
                <a:latin typeface="Tinos" pitchFamily="34" charset="0"/>
                <a:ea typeface="Tinos" pitchFamily="34" charset="-122"/>
                <a:cs typeface="Tinos" pitchFamily="34" charset="-120"/>
              </a:rPr>
              <a:t>The system will use Agile methodology with the software process model of incremental and iterative.</a:t>
            </a:r>
            <a:endParaRPr lang="en-US" sz="2100" dirty="0"/>
          </a:p>
          <a:p>
            <a:pPr algn="l">
              <a:lnSpc>
                <a:spcPts val="1890"/>
              </a:lnSpc>
            </a:pPr>
            <a:r>
              <a:rPr lang="en-US" sz="2100" b="0" dirty="0">
                <a:solidFill>
                  <a:srgbClr val="000000"/>
                </a:solidFill>
                <a:latin typeface="Tinos" pitchFamily="34" charset="0"/>
                <a:ea typeface="Tinos" pitchFamily="34" charset="-122"/>
                <a:cs typeface="Tinos" pitchFamily="34" charset="-120"/>
              </a:rPr>
              <a:t>There will be comprehensive documentation outlining the course structure, content guidelines, and updating procedures.</a:t>
            </a:r>
            <a:endParaRPr lang="en-US" sz="2100" dirty="0"/>
          </a:p>
          <a:p>
            <a:pPr algn="l">
              <a:lnSpc>
                <a:spcPts val="1890"/>
              </a:lnSpc>
            </a:pPr>
            <a:endParaRPr lang="en-US" sz="2100" dirty="0"/>
          </a:p>
          <a:p>
            <a:pPr algn="l">
              <a:lnSpc>
                <a:spcPts val="1890"/>
              </a:lnSpc>
            </a:pPr>
            <a:endParaRPr lang="en-US" sz="2100" dirty="0"/>
          </a:p>
          <a:p>
            <a:pPr algn="l">
              <a:lnSpc>
                <a:spcPts val="1890"/>
              </a:lnSpc>
            </a:pPr>
            <a:endParaRPr lang="en-US" sz="2100" dirty="0"/>
          </a:p>
          <a:p>
            <a:pPr algn="l">
              <a:lnSpc>
                <a:spcPts val="1890"/>
              </a:lnSpc>
            </a:pPr>
            <a:endParaRPr lang="en-US" sz="2100" dirty="0"/>
          </a:p>
          <a:p>
            <a:pPr algn="l">
              <a:lnSpc>
                <a:spcPts val="1890"/>
              </a:lnSpc>
            </a:pPr>
            <a:endParaRPr lang="en-US" sz="2100" dirty="0"/>
          </a:p>
          <a:p>
            <a:pPr algn="l">
              <a:lnSpc>
                <a:spcPts val="1890"/>
              </a:lnSpc>
            </a:pPr>
            <a:endParaRPr lang="en-US" sz="2100" dirty="0"/>
          </a:p>
          <a:p>
            <a:pPr algn="l">
              <a:lnSpc>
                <a:spcPts val="1890"/>
              </a:lnSpc>
            </a:pPr>
            <a:endParaRPr lang="en-US" sz="2100" dirty="0"/>
          </a:p>
          <a:p>
            <a:pPr algn="l">
              <a:lnSpc>
                <a:spcPts val="1890"/>
              </a:lnSpc>
            </a:pPr>
            <a:endParaRPr lang="en-US" sz="21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753926" y="262897"/>
            <a:ext cx="7696721" cy="308595"/>
          </a:xfrm>
          <a:prstGeom prst="rect">
            <a:avLst/>
          </a:prstGeom>
          <a:noFill/>
          <a:ln/>
        </p:spPr>
        <p:txBody>
          <a:bodyPr wrap="square" lIns="0" tIns="0" rIns="0" bIns="0" rtlCol="0" anchor="ctr"/>
          <a:lstStyle/>
          <a:p>
            <a:pPr algn="l">
              <a:lnSpc>
                <a:spcPts val="2430"/>
              </a:lnSpc>
            </a:pPr>
            <a:r>
              <a:rPr lang="en-US" sz="2700" b="1" dirty="0">
                <a:solidFill>
                  <a:srgbClr val="000000"/>
                </a:solidFill>
                <a:latin typeface="Tinos" pitchFamily="34" charset="0"/>
                <a:ea typeface="Tinos" pitchFamily="34" charset="-122"/>
                <a:cs typeface="Tinos" pitchFamily="34" charset="-120"/>
              </a:rPr>
              <a:t>NON-FUNCTIONAL REQUIREMENTS</a:t>
            </a:r>
            <a:pPr algn="l">
              <a:lnSpc>
                <a:spcPts val="2430"/>
              </a:lnSpc>
            </a:pPr>
            <a:r>
              <a:rPr lang="en-US" sz="2700" b="1" dirty="0">
                <a:solidFill>
                  <a:srgbClr val="000000"/>
                </a:solidFill>
                <a:latin typeface="Carlito" pitchFamily="34" charset="0"/>
                <a:ea typeface="Carlito" pitchFamily="34" charset="-122"/>
                <a:cs typeface="Carlito" pitchFamily="34" charset="-120"/>
              </a:rPr>
              <a:t>  CONT…</a:t>
            </a:r>
            <a:endParaRPr lang="en-US" sz="2700" dirty="0"/>
          </a:p>
        </p:txBody>
      </p:sp>
      <p:sp>
        <p:nvSpPr>
          <p:cNvPr id="4" name="Text 1"/>
          <p:cNvSpPr/>
          <p:nvPr/>
        </p:nvSpPr>
        <p:spPr>
          <a:xfrm>
            <a:off x="753926" y="935042"/>
            <a:ext cx="7696721" cy="3107680"/>
          </a:xfrm>
          <a:prstGeom prst="rect">
            <a:avLst/>
          </a:prstGeom>
          <a:noFill/>
          <a:ln/>
        </p:spPr>
        <p:txBody>
          <a:bodyPr wrap="square" lIns="0" tIns="0" rIns="0" bIns="0" rtlCol="0" anchor="t"/>
          <a:lstStyle/>
          <a:p>
            <a:pPr algn="l">
              <a:lnSpc>
                <a:spcPts val="1748"/>
              </a:lnSpc>
            </a:pPr>
            <a:r>
              <a:rPr lang="en-US" sz="1900" b="0" dirty="0">
                <a:solidFill>
                  <a:srgbClr val="000000"/>
                </a:solidFill>
                <a:latin typeface="Carlito" pitchFamily="34" charset="0"/>
                <a:ea typeface="Carlito" pitchFamily="34" charset="-122"/>
                <a:cs typeface="Carlito" pitchFamily="34" charset="-120"/>
              </a:rPr>
              <a:t>Efficient </a:t>
            </a:r>
            <a:endParaRPr lang="en-US" sz="1942" dirty="0"/>
          </a:p>
          <a:p>
            <a:pPr algn="l">
              <a:lnSpc>
                <a:spcPts val="1748"/>
              </a:lnSpc>
            </a:pPr>
            <a:r>
              <a:rPr lang="en-US" sz="1900" b="0" dirty="0">
                <a:solidFill>
                  <a:srgbClr val="000000"/>
                </a:solidFill>
                <a:latin typeface="Carlito" pitchFamily="34" charset="0"/>
                <a:ea typeface="Carlito" pitchFamily="34" charset="-122"/>
                <a:cs typeface="Carlito" pitchFamily="34" charset="-120"/>
              </a:rPr>
              <a:t>There will be optimization of data processing algorithms and database queries to minimize response time and maximize throughput.</a:t>
            </a:r>
            <a:endParaRPr lang="en-US" sz="1942" dirty="0"/>
          </a:p>
          <a:p>
            <a:pPr algn="l">
              <a:lnSpc>
                <a:spcPts val="1748"/>
              </a:lnSpc>
            </a:pPr>
            <a:r>
              <a:rPr lang="en-US" sz="1900" b="0" dirty="0">
                <a:solidFill>
                  <a:srgbClr val="000000"/>
                </a:solidFill>
                <a:latin typeface="Carlito" pitchFamily="34" charset="0"/>
                <a:ea typeface="Carlito" pitchFamily="34" charset="-122"/>
                <a:cs typeface="Carlito" pitchFamily="34" charset="-120"/>
              </a:rPr>
              <a:t>The system will be designed to be scalable, allowing it to handle increase number of concurrent users and growing amount of content without sacrificing performance </a:t>
            </a:r>
            <a:endParaRPr lang="en-US" sz="1942" dirty="0"/>
          </a:p>
          <a:p>
            <a:pPr algn="l">
              <a:lnSpc>
                <a:spcPts val="1748"/>
              </a:lnSpc>
            </a:pPr>
            <a:endParaRPr lang="en-US" sz="1942" dirty="0"/>
          </a:p>
          <a:p>
            <a:pPr algn="l">
              <a:lnSpc>
                <a:spcPts val="1748"/>
              </a:lnSpc>
            </a:pPr>
            <a:r>
              <a:rPr lang="en-US" sz="1900" b="0" dirty="0">
                <a:solidFill>
                  <a:srgbClr val="000000"/>
                </a:solidFill>
                <a:latin typeface="Carlito" pitchFamily="34" charset="0"/>
                <a:ea typeface="Carlito" pitchFamily="34" charset="-122"/>
                <a:cs typeface="Carlito" pitchFamily="34" charset="-120"/>
              </a:rPr>
              <a:t>Compatibility</a:t>
            </a:r>
            <a:endParaRPr lang="en-US" sz="1942" dirty="0"/>
          </a:p>
          <a:p>
            <a:pPr algn="l">
              <a:lnSpc>
                <a:spcPts val="1748"/>
              </a:lnSpc>
            </a:pPr>
            <a:r>
              <a:rPr lang="en-US" sz="1900" b="0" dirty="0">
                <a:solidFill>
                  <a:srgbClr val="000000"/>
                </a:solidFill>
                <a:latin typeface="Carlito" pitchFamily="34" charset="0"/>
                <a:ea typeface="Carlito" pitchFamily="34" charset="-122"/>
                <a:cs typeface="Carlito" pitchFamily="34" charset="-120"/>
              </a:rPr>
              <a:t>Browser compatibility, the platform will compatible with a wide range of web browsers, including popular options such as Google Chrome, Mozilla Firefox, Apple Safari, Microsoft Edge, and opera.</a:t>
            </a:r>
            <a:endParaRPr lang="en-US" sz="1942" dirty="0"/>
          </a:p>
          <a:p>
            <a:pPr algn="l">
              <a:lnSpc>
                <a:spcPts val="1748"/>
              </a:lnSpc>
            </a:pPr>
            <a:r>
              <a:rPr lang="en-US" sz="1900" b="0" dirty="0">
                <a:solidFill>
                  <a:srgbClr val="000000"/>
                </a:solidFill>
                <a:latin typeface="Carlito" pitchFamily="34" charset="0"/>
                <a:ea typeface="Carlito" pitchFamily="34" charset="-122"/>
                <a:cs typeface="Carlito" pitchFamily="34" charset="-120"/>
              </a:rPr>
              <a:t>Mobile compatibility,  the system will be mobile-friendly responsive, allowing users to access course materials and participate in activities on smartphones and tablets.</a:t>
            </a:r>
            <a:endParaRPr lang="en-US" sz="1942"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697230" y="24146"/>
            <a:ext cx="7818010" cy="460784"/>
          </a:xfrm>
          <a:prstGeom prst="rect">
            <a:avLst/>
          </a:prstGeom>
          <a:noFill/>
          <a:ln/>
        </p:spPr>
        <p:txBody>
          <a:bodyPr wrap="square" lIns="0" tIns="0" rIns="0" bIns="0" rtlCol="0" anchor="ctr"/>
          <a:lstStyle/>
          <a:p>
            <a:pPr algn="l">
              <a:lnSpc>
                <a:spcPts val="3609"/>
              </a:lnSpc>
            </a:pPr>
            <a:r>
              <a:rPr lang="en-US" sz="4000" b="1" dirty="0">
                <a:solidFill>
                  <a:srgbClr val="000000"/>
                </a:solidFill>
                <a:latin typeface="Carlito" pitchFamily="34" charset="0"/>
                <a:ea typeface="Carlito" pitchFamily="34" charset="-122"/>
                <a:cs typeface="Carlito" pitchFamily="34" charset="-120"/>
              </a:rPr>
              <a:t>USE CASE OF APHUNZIRE</a:t>
            </a:r>
            <a:endParaRPr lang="en-US" sz="3645"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697230" y="20141"/>
            <a:ext cx="7818090" cy="458242"/>
          </a:xfrm>
          <a:prstGeom prst="rect">
            <a:avLst/>
          </a:prstGeom>
          <a:noFill/>
          <a:ln/>
        </p:spPr>
        <p:txBody>
          <a:bodyPr wrap="square" lIns="0" tIns="0" rIns="0" bIns="0" rtlCol="0" anchor="ctr"/>
          <a:lstStyle/>
          <a:p>
            <a:pPr algn="l">
              <a:lnSpc>
                <a:spcPts val="3609"/>
              </a:lnSpc>
            </a:pPr>
            <a:r>
              <a:rPr lang="en-US" sz="4000" b="1" dirty="0">
                <a:solidFill>
                  <a:srgbClr val="000000"/>
                </a:solidFill>
                <a:latin typeface="Carlito" pitchFamily="34" charset="0"/>
                <a:ea typeface="Carlito" pitchFamily="34" charset="-122"/>
                <a:cs typeface="Carlito" pitchFamily="34" charset="-120"/>
              </a:rPr>
              <a:t>SEQUANCE DIAGRAM</a:t>
            </a:r>
            <a:endParaRPr lang="en-US" sz="3645" dirty="0"/>
          </a:p>
        </p:txBody>
      </p:sp>
      <p:pic>
        <p:nvPicPr>
          <p:cNvPr id="4" name="Image 0" descr="https://pitch-assets-ccb95893-de3f-4266-973c-20049231b248.s3.eu-west-1.amazonaws.com/beb81830-ec6e-407b-9d05-2c93b26f8a24?pitch-bytes=102916&amp;pitch-content-type=image%2Fpng">    </p:cNvPr>
          <p:cNvPicPr>
            <a:picLocks noChangeAspect="1"/>
          </p:cNvPicPr>
          <p:nvPr/>
        </p:nvPicPr>
        <p:blipFill>
          <a:blip r:embed="rId1"/>
          <a:srcRect l="0" r="0" t="0" b="0"/>
          <a:stretch/>
        </p:blipFill>
        <p:spPr>
          <a:xfrm>
            <a:off x="706901" y="464344"/>
            <a:ext cx="8124092" cy="4358879"/>
          </a:xfrm>
          <a:prstGeom prst="rect">
            <a:avLst/>
          </a:prstGeom>
        </p:spPr>
      </p:pic>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753926" y="37320"/>
            <a:ext cx="7696721" cy="339477"/>
          </a:xfrm>
          <a:prstGeom prst="rect">
            <a:avLst/>
          </a:prstGeom>
          <a:noFill/>
          <a:ln/>
        </p:spPr>
        <p:txBody>
          <a:bodyPr wrap="square" lIns="0" tIns="0" rIns="0" bIns="0" rtlCol="0" anchor="ctr"/>
          <a:lstStyle/>
          <a:p>
            <a:pPr algn="l">
              <a:lnSpc>
                <a:spcPts val="2673"/>
              </a:lnSpc>
            </a:pPr>
            <a:r>
              <a:rPr lang="en-US" sz="3000" b="1" dirty="0">
                <a:solidFill>
                  <a:srgbClr val="000000"/>
                </a:solidFill>
                <a:latin typeface="Carlito" pitchFamily="34" charset="0"/>
                <a:ea typeface="Carlito" pitchFamily="34" charset="-122"/>
                <a:cs typeface="Carlito" pitchFamily="34" charset="-120"/>
              </a:rPr>
              <a:t>HIGH FIDELITY PROTOTYPE</a:t>
            </a:r>
            <a:pPr algn="l">
              <a:lnSpc>
                <a:spcPts val="2673"/>
              </a:lnSpc>
            </a:pPr>
            <a:r>
              <a:rPr lang="en-US" sz="3000" b="1" dirty="0">
                <a:solidFill>
                  <a:srgbClr val="000000"/>
                </a:solidFill>
                <a:latin typeface="Carlito" pitchFamily="34" charset="0"/>
                <a:ea typeface="Carlito" pitchFamily="34" charset="-122"/>
                <a:cs typeface="Carlito" pitchFamily="34" charset="-120"/>
              </a:rPr>
              <a:t> </a:t>
            </a:r>
            <a:endParaRPr lang="en-US" sz="2970"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753926" y="53147"/>
            <a:ext cx="7696721" cy="339477"/>
          </a:xfrm>
          <a:prstGeom prst="rect">
            <a:avLst/>
          </a:prstGeom>
          <a:noFill/>
          <a:ln/>
        </p:spPr>
        <p:txBody>
          <a:bodyPr wrap="square" lIns="0" tIns="0" rIns="0" bIns="0" rtlCol="0" anchor="ctr"/>
          <a:lstStyle/>
          <a:p>
            <a:pPr algn="l">
              <a:lnSpc>
                <a:spcPts val="2673"/>
              </a:lnSpc>
            </a:pPr>
            <a:r>
              <a:rPr lang="en-US" sz="3000" b="1" dirty="0">
                <a:solidFill>
                  <a:srgbClr val="000000"/>
                </a:solidFill>
                <a:latin typeface="Carlito" pitchFamily="34" charset="0"/>
                <a:ea typeface="Carlito" pitchFamily="34" charset="-122"/>
                <a:cs typeface="Carlito" pitchFamily="34" charset="-120"/>
              </a:rPr>
              <a:t>HIGH FIDELITY CONT…</a:t>
            </a:r>
            <a:endParaRPr lang="en-US" sz="2970"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4572000" y="643037"/>
            <a:ext cx="3381375" cy="209550"/>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Introduction </a:t>
            </a:r>
            <a:endParaRPr lang="en-US" sz="1350" dirty="0"/>
          </a:p>
        </p:txBody>
      </p:sp>
      <p:sp>
        <p:nvSpPr>
          <p:cNvPr id="4" name="Text 1"/>
          <p:cNvSpPr/>
          <p:nvPr/>
        </p:nvSpPr>
        <p:spPr>
          <a:xfrm>
            <a:off x="4572000" y="952406"/>
            <a:ext cx="3381375" cy="209550"/>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Team</a:t>
            </a:r>
            <a:endParaRPr lang="en-US" sz="1350" dirty="0"/>
          </a:p>
        </p:txBody>
      </p:sp>
      <p:sp>
        <p:nvSpPr>
          <p:cNvPr id="5" name="Text 2"/>
          <p:cNvSpPr/>
          <p:nvPr/>
        </p:nvSpPr>
        <p:spPr>
          <a:xfrm>
            <a:off x="4572000" y="1570747"/>
            <a:ext cx="3381375" cy="209550"/>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Project Goals and Objectives</a:t>
            </a:r>
            <a:endParaRPr lang="en-US" sz="1350" dirty="0"/>
          </a:p>
        </p:txBody>
      </p:sp>
      <p:sp>
        <p:nvSpPr>
          <p:cNvPr id="6" name="Text 3"/>
          <p:cNvSpPr/>
          <p:nvPr/>
        </p:nvSpPr>
        <p:spPr>
          <a:xfrm>
            <a:off x="4572000" y="1983623"/>
            <a:ext cx="3381375" cy="209550"/>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Project Scope</a:t>
            </a:r>
            <a:endParaRPr lang="en-US" sz="1350" dirty="0"/>
          </a:p>
        </p:txBody>
      </p:sp>
      <p:sp>
        <p:nvSpPr>
          <p:cNvPr id="7" name="Text 4"/>
          <p:cNvSpPr/>
          <p:nvPr/>
        </p:nvSpPr>
        <p:spPr>
          <a:xfrm>
            <a:off x="4572000" y="2360757"/>
            <a:ext cx="3380834" cy="203489"/>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Methodology</a:t>
            </a:r>
            <a:endParaRPr lang="en-US" sz="1350" dirty="0"/>
          </a:p>
        </p:txBody>
      </p:sp>
      <p:sp>
        <p:nvSpPr>
          <p:cNvPr id="8" name="Text 5"/>
          <p:cNvSpPr/>
          <p:nvPr/>
        </p:nvSpPr>
        <p:spPr>
          <a:xfrm>
            <a:off x="4572000" y="3356669"/>
            <a:ext cx="3380834" cy="203489"/>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Resource Requirments</a:t>
            </a:r>
            <a:endParaRPr lang="en-US" sz="1350" dirty="0"/>
          </a:p>
        </p:txBody>
      </p:sp>
      <p:sp>
        <p:nvSpPr>
          <p:cNvPr id="9" name="Text 6"/>
          <p:cNvSpPr/>
          <p:nvPr/>
        </p:nvSpPr>
        <p:spPr>
          <a:xfrm>
            <a:off x="8496300" y="639743"/>
            <a:ext cx="171450" cy="209550"/>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01</a:t>
            </a:r>
            <a:endParaRPr lang="en-US" sz="1350" dirty="0"/>
          </a:p>
        </p:txBody>
      </p:sp>
      <p:sp>
        <p:nvSpPr>
          <p:cNvPr id="10" name="Text 7"/>
          <p:cNvSpPr/>
          <p:nvPr/>
        </p:nvSpPr>
        <p:spPr>
          <a:xfrm>
            <a:off x="8496300" y="951893"/>
            <a:ext cx="171450" cy="209550"/>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02</a:t>
            </a:r>
            <a:endParaRPr lang="en-US" sz="1350" dirty="0"/>
          </a:p>
        </p:txBody>
      </p:sp>
      <p:sp>
        <p:nvSpPr>
          <p:cNvPr id="11" name="Text 8"/>
          <p:cNvSpPr/>
          <p:nvPr/>
        </p:nvSpPr>
        <p:spPr>
          <a:xfrm>
            <a:off x="8494567" y="1573607"/>
            <a:ext cx="173183"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04</a:t>
            </a:r>
            <a:endParaRPr lang="en-US" sz="1350" dirty="0"/>
          </a:p>
        </p:txBody>
      </p:sp>
      <p:sp>
        <p:nvSpPr>
          <p:cNvPr id="12" name="Text 9"/>
          <p:cNvSpPr/>
          <p:nvPr/>
        </p:nvSpPr>
        <p:spPr>
          <a:xfrm>
            <a:off x="8494567" y="1987167"/>
            <a:ext cx="173183"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05</a:t>
            </a:r>
            <a:endParaRPr lang="en-US" sz="1350" dirty="0"/>
          </a:p>
        </p:txBody>
      </p:sp>
      <p:sp>
        <p:nvSpPr>
          <p:cNvPr id="13" name="Text 10"/>
          <p:cNvSpPr/>
          <p:nvPr/>
        </p:nvSpPr>
        <p:spPr>
          <a:xfrm>
            <a:off x="8494567" y="3357321"/>
            <a:ext cx="173183"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09</a:t>
            </a:r>
            <a:endParaRPr lang="en-US" sz="1350" dirty="0"/>
          </a:p>
        </p:txBody>
      </p:sp>
      <p:sp>
        <p:nvSpPr>
          <p:cNvPr id="14" name="Text 11"/>
          <p:cNvSpPr/>
          <p:nvPr/>
        </p:nvSpPr>
        <p:spPr>
          <a:xfrm>
            <a:off x="8494567" y="3743079"/>
            <a:ext cx="173183"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10</a:t>
            </a:r>
            <a:endParaRPr lang="en-US" sz="1350" dirty="0"/>
          </a:p>
        </p:txBody>
      </p:sp>
      <p:sp>
        <p:nvSpPr>
          <p:cNvPr id="15" name="Shape 12"/>
          <p:cNvSpPr/>
          <p:nvPr/>
        </p:nvSpPr>
        <p:spPr>
          <a:xfrm>
            <a:off x="4571890" y="851686"/>
            <a:ext cx="4096622" cy="0"/>
          </a:xfrm>
          <a:prstGeom prst="line">
            <a:avLst/>
          </a:prstGeom>
          <a:solidFill>
            <a:srgbClr val="4472C4"/>
          </a:solidFill>
          <a:ln w="5292">
            <a:solidFill>
              <a:srgbClr val="000000"/>
            </a:solidFill>
            <a:prstDash val="solid"/>
            <a:headEnd type="none"/>
            <a:tailEnd type="none"/>
          </a:ln>
        </p:spPr>
      </p:sp>
      <p:sp>
        <p:nvSpPr>
          <p:cNvPr id="16" name="Shape 13"/>
          <p:cNvSpPr/>
          <p:nvPr/>
        </p:nvSpPr>
        <p:spPr>
          <a:xfrm>
            <a:off x="4571890" y="1473314"/>
            <a:ext cx="4096622" cy="0"/>
          </a:xfrm>
          <a:prstGeom prst="line">
            <a:avLst/>
          </a:prstGeom>
          <a:solidFill>
            <a:srgbClr val="4472C4"/>
          </a:solidFill>
          <a:ln w="5292">
            <a:solidFill>
              <a:srgbClr val="000000"/>
            </a:solidFill>
            <a:prstDash val="solid"/>
            <a:headEnd type="none"/>
            <a:tailEnd type="none"/>
          </a:ln>
        </p:spPr>
      </p:sp>
      <p:sp>
        <p:nvSpPr>
          <p:cNvPr id="17" name="Shape 14"/>
          <p:cNvSpPr/>
          <p:nvPr/>
        </p:nvSpPr>
        <p:spPr>
          <a:xfrm>
            <a:off x="4571890" y="1886190"/>
            <a:ext cx="4096622" cy="0"/>
          </a:xfrm>
          <a:prstGeom prst="line">
            <a:avLst/>
          </a:prstGeom>
          <a:solidFill>
            <a:srgbClr val="4472C4"/>
          </a:solidFill>
          <a:ln w="5292">
            <a:solidFill>
              <a:srgbClr val="000000"/>
            </a:solidFill>
            <a:prstDash val="solid"/>
            <a:headEnd type="none"/>
            <a:tailEnd type="none"/>
          </a:ln>
        </p:spPr>
      </p:sp>
      <p:sp>
        <p:nvSpPr>
          <p:cNvPr id="18" name="Shape 15"/>
          <p:cNvSpPr/>
          <p:nvPr/>
        </p:nvSpPr>
        <p:spPr>
          <a:xfrm>
            <a:off x="4571890" y="2199089"/>
            <a:ext cx="4096622" cy="0"/>
          </a:xfrm>
          <a:prstGeom prst="line">
            <a:avLst/>
          </a:prstGeom>
          <a:solidFill>
            <a:srgbClr val="4472C4"/>
          </a:solidFill>
          <a:ln w="5292">
            <a:solidFill>
              <a:srgbClr val="000000"/>
            </a:solidFill>
            <a:prstDash val="solid"/>
            <a:headEnd type="none"/>
            <a:tailEnd type="none"/>
          </a:ln>
        </p:spPr>
      </p:sp>
      <p:sp>
        <p:nvSpPr>
          <p:cNvPr id="19" name="Shape 16"/>
          <p:cNvSpPr/>
          <p:nvPr/>
        </p:nvSpPr>
        <p:spPr>
          <a:xfrm>
            <a:off x="4571890" y="2571549"/>
            <a:ext cx="4096622" cy="0"/>
          </a:xfrm>
          <a:prstGeom prst="line">
            <a:avLst/>
          </a:prstGeom>
          <a:solidFill>
            <a:srgbClr val="4472C4"/>
          </a:solidFill>
          <a:ln w="5292">
            <a:solidFill>
              <a:srgbClr val="000000"/>
            </a:solidFill>
            <a:prstDash val="solid"/>
            <a:headEnd type="none"/>
            <a:tailEnd type="none"/>
          </a:ln>
        </p:spPr>
      </p:sp>
      <p:sp>
        <p:nvSpPr>
          <p:cNvPr id="20" name="Shape 17"/>
          <p:cNvSpPr/>
          <p:nvPr/>
        </p:nvSpPr>
        <p:spPr>
          <a:xfrm>
            <a:off x="476250" y="480870"/>
            <a:ext cx="8191500" cy="0"/>
          </a:xfrm>
          <a:prstGeom prst="line">
            <a:avLst/>
          </a:prstGeom>
          <a:solidFill>
            <a:srgbClr val="4472C4"/>
          </a:solidFill>
          <a:ln w="5292">
            <a:solidFill>
              <a:srgbClr val="000000"/>
            </a:solidFill>
            <a:prstDash val="solid"/>
            <a:headEnd type="none"/>
            <a:tailEnd type="none"/>
          </a:ln>
        </p:spPr>
      </p:sp>
      <p:sp>
        <p:nvSpPr>
          <p:cNvPr id="21" name="Shape 18"/>
          <p:cNvSpPr/>
          <p:nvPr/>
        </p:nvSpPr>
        <p:spPr>
          <a:xfrm>
            <a:off x="476250" y="4976909"/>
            <a:ext cx="8191500" cy="0"/>
          </a:xfrm>
          <a:prstGeom prst="line">
            <a:avLst/>
          </a:prstGeom>
          <a:solidFill>
            <a:srgbClr val="4472C4"/>
          </a:solidFill>
          <a:ln w="5292">
            <a:solidFill>
              <a:srgbClr val="000000"/>
            </a:solidFill>
            <a:prstDash val="solid"/>
            <a:headEnd type="none"/>
            <a:tailEnd type="none"/>
          </a:ln>
        </p:spPr>
      </p:sp>
      <p:sp>
        <p:nvSpPr>
          <p:cNvPr id="22" name="Text 19"/>
          <p:cNvSpPr/>
          <p:nvPr/>
        </p:nvSpPr>
        <p:spPr>
          <a:xfrm>
            <a:off x="476250" y="560696"/>
            <a:ext cx="3776067" cy="371475"/>
          </a:xfrm>
          <a:prstGeom prst="rect">
            <a:avLst/>
          </a:prstGeom>
          <a:noFill/>
          <a:ln/>
        </p:spPr>
        <p:txBody>
          <a:bodyPr wrap="square" lIns="0" tIns="0" rIns="0" bIns="0" rtlCol="0" anchor="t"/>
          <a:lstStyle/>
          <a:p>
            <a:pPr algn="l"/>
            <a:r>
              <a:rPr lang="en-US" sz="2400" b="1" dirty="0">
                <a:solidFill>
                  <a:srgbClr val="000000"/>
                </a:solidFill>
                <a:latin typeface="Carlito" pitchFamily="34" charset="0"/>
                <a:ea typeface="Carlito" pitchFamily="34" charset="-122"/>
                <a:cs typeface="Carlito" pitchFamily="34" charset="-120"/>
              </a:rPr>
              <a:t>Agenda</a:t>
            </a:r>
            <a:endParaRPr lang="en-US" sz="2400" dirty="0"/>
          </a:p>
        </p:txBody>
      </p:sp>
      <p:sp>
        <p:nvSpPr>
          <p:cNvPr id="23" name="Shape 20"/>
          <p:cNvSpPr/>
          <p:nvPr/>
        </p:nvSpPr>
        <p:spPr>
          <a:xfrm>
            <a:off x="4569644" y="3566124"/>
            <a:ext cx="4096622" cy="0"/>
          </a:xfrm>
          <a:prstGeom prst="line">
            <a:avLst/>
          </a:prstGeom>
          <a:solidFill>
            <a:srgbClr val="4472C4"/>
          </a:solidFill>
          <a:ln w="5292">
            <a:solidFill>
              <a:srgbClr val="000000"/>
            </a:solidFill>
            <a:prstDash val="solid"/>
            <a:headEnd type="none"/>
            <a:tailEnd type="none"/>
          </a:ln>
        </p:spPr>
      </p:sp>
      <p:sp>
        <p:nvSpPr>
          <p:cNvPr id="24" name="Text 21"/>
          <p:cNvSpPr/>
          <p:nvPr/>
        </p:nvSpPr>
        <p:spPr>
          <a:xfrm>
            <a:off x="4561735" y="3688405"/>
            <a:ext cx="3672470" cy="251113"/>
          </a:xfrm>
          <a:prstGeom prst="rect">
            <a:avLst/>
          </a:prstGeom>
          <a:noFill/>
          <a:ln/>
        </p:spPr>
        <p:txBody>
          <a:bodyPr wrap="square" lIns="0" tIns="0" rIns="0" bIns="0" rtlCol="0" anchor="t"/>
          <a:lstStyle/>
          <a:p>
            <a:pPr algn="l"/>
            <a:r>
              <a:rPr lang="en-US" sz="1700" b="0" dirty="0">
                <a:solidFill>
                  <a:srgbClr val="000000"/>
                </a:solidFill>
                <a:latin typeface="Carlito" pitchFamily="34" charset="0"/>
                <a:ea typeface="Carlito" pitchFamily="34" charset="-122"/>
                <a:cs typeface="Carlito" pitchFamily="34" charset="-120"/>
              </a:rPr>
              <a:t>Progress Update</a:t>
            </a:r>
            <a:endParaRPr lang="en-US" sz="1680" dirty="0"/>
          </a:p>
        </p:txBody>
      </p:sp>
      <p:sp>
        <p:nvSpPr>
          <p:cNvPr id="25" name="Text 22"/>
          <p:cNvSpPr/>
          <p:nvPr/>
        </p:nvSpPr>
        <p:spPr>
          <a:xfrm>
            <a:off x="8494567" y="2359261"/>
            <a:ext cx="173183"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06</a:t>
            </a:r>
            <a:endParaRPr lang="en-US" sz="1350" dirty="0"/>
          </a:p>
        </p:txBody>
      </p:sp>
      <p:sp>
        <p:nvSpPr>
          <p:cNvPr id="26" name="Shape 23"/>
          <p:cNvSpPr/>
          <p:nvPr/>
        </p:nvSpPr>
        <p:spPr>
          <a:xfrm>
            <a:off x="4575060" y="1159294"/>
            <a:ext cx="4096622" cy="0"/>
          </a:xfrm>
          <a:prstGeom prst="line">
            <a:avLst/>
          </a:prstGeom>
          <a:solidFill>
            <a:srgbClr val="4472C4"/>
          </a:solidFill>
          <a:ln w="5292">
            <a:solidFill>
              <a:srgbClr val="000000"/>
            </a:solidFill>
            <a:prstDash val="solid"/>
            <a:headEnd type="none"/>
            <a:tailEnd type="none"/>
          </a:ln>
        </p:spPr>
      </p:sp>
      <p:sp>
        <p:nvSpPr>
          <p:cNvPr id="27" name="Text 24"/>
          <p:cNvSpPr/>
          <p:nvPr/>
        </p:nvSpPr>
        <p:spPr>
          <a:xfrm>
            <a:off x="4572000" y="1216422"/>
            <a:ext cx="3380834" cy="203489"/>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Project Background</a:t>
            </a:r>
            <a:endParaRPr lang="en-US" sz="1350" dirty="0"/>
          </a:p>
        </p:txBody>
      </p:sp>
      <p:sp>
        <p:nvSpPr>
          <p:cNvPr id="28" name="Text 25"/>
          <p:cNvSpPr/>
          <p:nvPr/>
        </p:nvSpPr>
        <p:spPr>
          <a:xfrm>
            <a:off x="8494567" y="1215909"/>
            <a:ext cx="173183"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03</a:t>
            </a:r>
            <a:endParaRPr lang="en-US" sz="1350" dirty="0"/>
          </a:p>
        </p:txBody>
      </p:sp>
      <p:sp>
        <p:nvSpPr>
          <p:cNvPr id="29" name="Text 26"/>
          <p:cNvSpPr/>
          <p:nvPr/>
        </p:nvSpPr>
        <p:spPr>
          <a:xfrm>
            <a:off x="4563422" y="3045297"/>
            <a:ext cx="3381307" cy="203489"/>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Timelines</a:t>
            </a:r>
            <a:endParaRPr lang="en-US" sz="1350" dirty="0"/>
          </a:p>
        </p:txBody>
      </p:sp>
      <p:sp>
        <p:nvSpPr>
          <p:cNvPr id="30" name="Shape 27"/>
          <p:cNvSpPr/>
          <p:nvPr/>
        </p:nvSpPr>
        <p:spPr>
          <a:xfrm>
            <a:off x="4563312" y="3256088"/>
            <a:ext cx="4096622" cy="0"/>
          </a:xfrm>
          <a:prstGeom prst="line">
            <a:avLst/>
          </a:prstGeom>
          <a:solidFill>
            <a:srgbClr val="4472C4"/>
          </a:solidFill>
          <a:ln w="5292">
            <a:solidFill>
              <a:srgbClr val="000000"/>
            </a:solidFill>
            <a:prstDash val="solid"/>
            <a:headEnd type="none"/>
            <a:tailEnd type="none"/>
          </a:ln>
        </p:spPr>
      </p:sp>
      <p:sp>
        <p:nvSpPr>
          <p:cNvPr id="31" name="Text 28"/>
          <p:cNvSpPr/>
          <p:nvPr/>
        </p:nvSpPr>
        <p:spPr>
          <a:xfrm>
            <a:off x="8485991" y="3043801"/>
            <a:ext cx="173181"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08</a:t>
            </a:r>
            <a:endParaRPr lang="en-US" sz="1350" dirty="0"/>
          </a:p>
        </p:txBody>
      </p:sp>
      <p:sp>
        <p:nvSpPr>
          <p:cNvPr id="32" name="Text 29"/>
          <p:cNvSpPr/>
          <p:nvPr/>
        </p:nvSpPr>
        <p:spPr>
          <a:xfrm>
            <a:off x="4566592" y="2704751"/>
            <a:ext cx="3381375" cy="209550"/>
          </a:xfrm>
          <a:prstGeom prst="rect">
            <a:avLst/>
          </a:prstGeom>
          <a:noFill/>
          <a:ln/>
        </p:spPr>
        <p:txBody>
          <a:bodyPr wrap="square" lIns="0" tIns="0" rIns="0" bIns="0" rtlCol="0" anchor="ctr"/>
          <a:lstStyle/>
          <a:p>
            <a:pPr algn="l"/>
            <a:r>
              <a:rPr lang="en-US" sz="1400" b="1" dirty="0">
                <a:solidFill>
                  <a:srgbClr val="000000"/>
                </a:solidFill>
                <a:latin typeface="Carlito" pitchFamily="34" charset="0"/>
                <a:ea typeface="Carlito" pitchFamily="34" charset="-122"/>
                <a:cs typeface="Carlito" pitchFamily="34" charset="-120"/>
              </a:rPr>
              <a:t>Project deliverables</a:t>
            </a:r>
            <a:endParaRPr lang="en-US" sz="1350" dirty="0"/>
          </a:p>
        </p:txBody>
      </p:sp>
      <p:sp>
        <p:nvSpPr>
          <p:cNvPr id="33" name="Shape 30"/>
          <p:cNvSpPr/>
          <p:nvPr/>
        </p:nvSpPr>
        <p:spPr>
          <a:xfrm>
            <a:off x="4566482" y="2918573"/>
            <a:ext cx="4096622" cy="0"/>
          </a:xfrm>
          <a:prstGeom prst="line">
            <a:avLst/>
          </a:prstGeom>
          <a:solidFill>
            <a:srgbClr val="4472C4"/>
          </a:solidFill>
          <a:ln w="5292">
            <a:solidFill>
              <a:srgbClr val="000000"/>
            </a:solidFill>
            <a:prstDash val="solid"/>
            <a:headEnd type="none"/>
            <a:tailEnd type="none"/>
          </a:ln>
        </p:spPr>
      </p:sp>
      <p:sp>
        <p:nvSpPr>
          <p:cNvPr id="34" name="Text 31"/>
          <p:cNvSpPr/>
          <p:nvPr/>
        </p:nvSpPr>
        <p:spPr>
          <a:xfrm>
            <a:off x="8489159" y="2706286"/>
            <a:ext cx="173183"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07</a:t>
            </a:r>
            <a:endParaRPr lang="en-US" sz="1350" dirty="0"/>
          </a:p>
        </p:txBody>
      </p:sp>
      <p:sp>
        <p:nvSpPr>
          <p:cNvPr id="35" name="Shape 32"/>
          <p:cNvSpPr/>
          <p:nvPr/>
        </p:nvSpPr>
        <p:spPr>
          <a:xfrm>
            <a:off x="4572814" y="3945222"/>
            <a:ext cx="4096622" cy="0"/>
          </a:xfrm>
          <a:prstGeom prst="line">
            <a:avLst/>
          </a:prstGeom>
          <a:solidFill>
            <a:srgbClr val="4472C4"/>
          </a:solidFill>
          <a:ln w="5292">
            <a:solidFill>
              <a:srgbClr val="000000"/>
            </a:solidFill>
            <a:prstDash val="solid"/>
            <a:headEnd type="none"/>
            <a:tailEnd type="none"/>
          </a:ln>
        </p:spPr>
      </p:sp>
      <p:sp>
        <p:nvSpPr>
          <p:cNvPr id="36" name="Text 33"/>
          <p:cNvSpPr/>
          <p:nvPr/>
        </p:nvSpPr>
        <p:spPr>
          <a:xfrm>
            <a:off x="8494650" y="4145673"/>
            <a:ext cx="164522" cy="203489"/>
          </a:xfrm>
          <a:prstGeom prst="rect">
            <a:avLst/>
          </a:prstGeom>
          <a:noFill/>
          <a:ln/>
        </p:spPr>
        <p:txBody>
          <a:bodyPr wrap="none" lIns="0" tIns="0" rIns="0" bIns="0" rtlCol="0" anchor="ctr">
            <a:spAutoFit/>
          </a:bodyPr>
          <a:lstStyle/>
          <a:p>
            <a:pPr algn="r"/>
            <a:r>
              <a:rPr lang="en-US" sz="1400" b="1" dirty="0">
                <a:solidFill>
                  <a:srgbClr val="000000"/>
                </a:solidFill>
                <a:latin typeface="Carlito" pitchFamily="34" charset="0"/>
                <a:ea typeface="Carlito" pitchFamily="34" charset="-122"/>
                <a:cs typeface="Carlito" pitchFamily="34" charset="-120"/>
              </a:rPr>
              <a:t>11</a:t>
            </a:r>
            <a:endParaRPr lang="en-US" sz="1350" dirty="0"/>
          </a:p>
        </p:txBody>
      </p:sp>
      <p:sp>
        <p:nvSpPr>
          <p:cNvPr id="37" name="Text 34"/>
          <p:cNvSpPr/>
          <p:nvPr/>
        </p:nvSpPr>
        <p:spPr>
          <a:xfrm>
            <a:off x="4553157" y="4090999"/>
            <a:ext cx="3672470" cy="251113"/>
          </a:xfrm>
          <a:prstGeom prst="rect">
            <a:avLst/>
          </a:prstGeom>
          <a:noFill/>
          <a:ln/>
        </p:spPr>
        <p:txBody>
          <a:bodyPr wrap="square" lIns="0" tIns="0" rIns="0" bIns="0" rtlCol="0" anchor="t"/>
          <a:lstStyle/>
          <a:p>
            <a:pPr algn="l"/>
            <a:r>
              <a:rPr lang="en-US" sz="1700" b="0" dirty="0">
                <a:solidFill>
                  <a:srgbClr val="000000"/>
                </a:solidFill>
                <a:latin typeface="Carlito" pitchFamily="34" charset="0"/>
                <a:ea typeface="Carlito" pitchFamily="34" charset="-122"/>
                <a:cs typeface="Carlito" pitchFamily="34" charset="-120"/>
              </a:rPr>
              <a:t>Next Step</a:t>
            </a:r>
            <a:endParaRPr lang="en-US" sz="1680" dirty="0"/>
          </a:p>
        </p:txBody>
      </p:sp>
      <p:sp>
        <p:nvSpPr>
          <p:cNvPr id="38" name="Shape 35"/>
          <p:cNvSpPr/>
          <p:nvPr/>
        </p:nvSpPr>
        <p:spPr>
          <a:xfrm>
            <a:off x="4564236" y="4347816"/>
            <a:ext cx="4096622" cy="0"/>
          </a:xfrm>
          <a:prstGeom prst="line">
            <a:avLst/>
          </a:prstGeom>
          <a:solidFill>
            <a:srgbClr val="4472C4"/>
          </a:solidFill>
          <a:ln w="5292">
            <a:solidFill>
              <a:srgbClr val="000000"/>
            </a:solidFill>
            <a:prstDash val="solid"/>
            <a:headEnd type="none"/>
            <a:tailEnd type="none"/>
          </a:ln>
        </p:spPr>
      </p:sp>
      <p:pic>
        <p:nvPicPr>
          <p:cNvPr id="39" name="Image 0" descr="https://images.unsplash.com/photo-1471970394675-613138e45da3?crop=entropy&amp;cs=tinysrgb&amp;fit=max&amp;fm=jpg&amp;ixid=M3wyMTIyMnwwfDF8c2VhcmNofDF8fEFnZW5kYXxlbnwwfHx8fDE3MTU0NzY4MzF8MA&amp;ixlib=rb-4.0.3&amp;q=80&amp;w=1080">    </p:cNvPr>
          <p:cNvPicPr>
            <a:picLocks noChangeAspect="1"/>
          </p:cNvPicPr>
          <p:nvPr/>
        </p:nvPicPr>
        <p:blipFill>
          <a:blip r:embed="rId1"/>
          <a:srcRect l="1715" r="1715" t="0" b="0"/>
          <a:stretch/>
        </p:blipFill>
        <p:spPr>
          <a:xfrm>
            <a:off x="471103" y="1157882"/>
            <a:ext cx="3538411" cy="3664080"/>
          </a:xfrm>
          <a:prstGeom prst="rect">
            <a:avLst/>
          </a:prstGeom>
        </p:spPr>
      </p:pic>
      <p:pic>
        <p:nvPicPr>
          <p:cNvPr id="40"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753926" y="218958"/>
            <a:ext cx="7696721" cy="377130"/>
          </a:xfrm>
          <a:prstGeom prst="rect">
            <a:avLst/>
          </a:prstGeom>
          <a:noFill/>
          <a:ln/>
        </p:spPr>
        <p:txBody>
          <a:bodyPr wrap="square" lIns="0" tIns="0" rIns="0" bIns="0" rtlCol="0" anchor="ctr"/>
          <a:lstStyle/>
          <a:p>
            <a:pPr algn="l">
              <a:lnSpc>
                <a:spcPts val="2970"/>
              </a:lnSpc>
            </a:pPr>
            <a:r>
              <a:rPr lang="en-US" sz="3300" b="1" dirty="0">
                <a:solidFill>
                  <a:srgbClr val="000000"/>
                </a:solidFill>
                <a:latin typeface="Carlito" pitchFamily="34" charset="0"/>
                <a:ea typeface="Carlito" pitchFamily="34" charset="-122"/>
                <a:cs typeface="Carlito" pitchFamily="34" charset="-120"/>
              </a:rPr>
              <a:t>HIGH FIDELITY CONT…</a:t>
            </a:r>
            <a:endParaRPr lang="en-US" sz="3300"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753926" y="206133"/>
            <a:ext cx="7696721" cy="339477"/>
          </a:xfrm>
          <a:prstGeom prst="rect">
            <a:avLst/>
          </a:prstGeom>
          <a:noFill/>
          <a:ln/>
        </p:spPr>
        <p:txBody>
          <a:bodyPr wrap="square" lIns="0" tIns="0" rIns="0" bIns="0" rtlCol="0" anchor="ctr"/>
          <a:lstStyle/>
          <a:p>
            <a:pPr algn="l">
              <a:lnSpc>
                <a:spcPts val="2673"/>
              </a:lnSpc>
            </a:pPr>
            <a:r>
              <a:rPr lang="en-US" sz="3000" b="1" dirty="0">
                <a:solidFill>
                  <a:srgbClr val="000000"/>
                </a:solidFill>
                <a:latin typeface="Carlito" pitchFamily="34" charset="0"/>
                <a:ea typeface="Carlito" pitchFamily="34" charset="-122"/>
                <a:cs typeface="Carlito" pitchFamily="34" charset="-120"/>
              </a:rPr>
              <a:t>HIGH FIDELITY CONT…</a:t>
            </a:r>
            <a:endParaRPr lang="en-US" sz="2970"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753926" y="185031"/>
            <a:ext cx="7696721" cy="339477"/>
          </a:xfrm>
          <a:prstGeom prst="rect">
            <a:avLst/>
          </a:prstGeom>
          <a:noFill/>
          <a:ln/>
        </p:spPr>
        <p:txBody>
          <a:bodyPr wrap="square" lIns="0" tIns="0" rIns="0" bIns="0" rtlCol="0" anchor="ctr"/>
          <a:lstStyle/>
          <a:p>
            <a:pPr algn="l">
              <a:lnSpc>
                <a:spcPts val="2673"/>
              </a:lnSpc>
            </a:pPr>
            <a:r>
              <a:rPr lang="en-US" sz="3000" b="1" dirty="0">
                <a:solidFill>
                  <a:srgbClr val="000000"/>
                </a:solidFill>
                <a:latin typeface="Carlito" pitchFamily="34" charset="0"/>
                <a:ea typeface="Carlito" pitchFamily="34" charset="-122"/>
                <a:cs typeface="Carlito" pitchFamily="34" charset="-120"/>
              </a:rPr>
              <a:t>HIGH FIDELITY CONT…</a:t>
            </a:r>
            <a:endParaRPr lang="en-US" sz="2970"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753926" y="100625"/>
            <a:ext cx="7696721" cy="339477"/>
          </a:xfrm>
          <a:prstGeom prst="rect">
            <a:avLst/>
          </a:prstGeom>
          <a:noFill/>
          <a:ln/>
        </p:spPr>
        <p:txBody>
          <a:bodyPr wrap="square" lIns="0" tIns="0" rIns="0" bIns="0" rtlCol="0" anchor="ctr"/>
          <a:lstStyle/>
          <a:p>
            <a:pPr algn="l">
              <a:lnSpc>
                <a:spcPts val="2673"/>
              </a:lnSpc>
            </a:pPr>
            <a:r>
              <a:rPr lang="en-US" sz="3000" b="1" dirty="0">
                <a:solidFill>
                  <a:srgbClr val="000000"/>
                </a:solidFill>
                <a:latin typeface="Carlito" pitchFamily="34" charset="0"/>
                <a:ea typeface="Carlito" pitchFamily="34" charset="-122"/>
                <a:cs typeface="Carlito" pitchFamily="34" charset="-120"/>
              </a:rPr>
              <a:t>HIGH FIDELITY CONT…</a:t>
            </a:r>
            <a:endParaRPr lang="en-US" sz="2970"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753926" y="171480"/>
            <a:ext cx="7696721" cy="377130"/>
          </a:xfrm>
          <a:prstGeom prst="rect">
            <a:avLst/>
          </a:prstGeom>
          <a:noFill/>
          <a:ln/>
        </p:spPr>
        <p:txBody>
          <a:bodyPr wrap="square" lIns="0" tIns="0" rIns="0" bIns="0" rtlCol="0" anchor="ctr"/>
          <a:lstStyle/>
          <a:p>
            <a:pPr algn="l">
              <a:lnSpc>
                <a:spcPts val="2970"/>
              </a:lnSpc>
            </a:pPr>
            <a:r>
              <a:rPr lang="en-US" sz="3300" b="1" dirty="0">
                <a:solidFill>
                  <a:srgbClr val="000000"/>
                </a:solidFill>
                <a:latin typeface="Carlito" pitchFamily="34" charset="0"/>
                <a:ea typeface="Carlito" pitchFamily="34" charset="-122"/>
                <a:cs typeface="Carlito" pitchFamily="34" charset="-120"/>
              </a:rPr>
              <a:t>HIGH FIDELITY CONT…</a:t>
            </a:r>
            <a:endParaRPr lang="en-US" sz="3300"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753926" y="16220"/>
            <a:ext cx="7696721" cy="339477"/>
          </a:xfrm>
          <a:prstGeom prst="rect">
            <a:avLst/>
          </a:prstGeom>
          <a:noFill/>
          <a:ln/>
        </p:spPr>
        <p:txBody>
          <a:bodyPr wrap="square" lIns="0" tIns="0" rIns="0" bIns="0" rtlCol="0" anchor="ctr"/>
          <a:lstStyle/>
          <a:p>
            <a:pPr algn="l">
              <a:lnSpc>
                <a:spcPts val="2673"/>
              </a:lnSpc>
            </a:pPr>
            <a:r>
              <a:rPr lang="en-US" sz="3000" b="1" dirty="0">
                <a:solidFill>
                  <a:srgbClr val="000000"/>
                </a:solidFill>
                <a:latin typeface="Carlito" pitchFamily="34" charset="0"/>
                <a:ea typeface="Carlito" pitchFamily="34" charset="-122"/>
                <a:cs typeface="Carlito" pitchFamily="34" charset="-120"/>
              </a:rPr>
              <a:t>HIGH FIDELITY CONT…</a:t>
            </a:r>
            <a:endParaRPr lang="en-US" sz="2970" dirty="0"/>
          </a:p>
        </p:txBody>
      </p:sp>
      <p:sp>
        <p:nvSpPr>
          <p:cNvPr id="4" name="Text 1"/>
          <p:cNvSpPr/>
          <p:nvPr/>
        </p:nvSpPr>
        <p:spPr>
          <a:xfrm>
            <a:off x="697230" y="1403509"/>
            <a:ext cx="7818090" cy="239985"/>
          </a:xfrm>
          <a:prstGeom prst="rect">
            <a:avLst/>
          </a:prstGeom>
          <a:noFill/>
          <a:ln/>
        </p:spPr>
        <p:txBody>
          <a:bodyPr wrap="square" lIns="0" tIns="0" rIns="0" bIns="0" rtlCol="0" anchor="t"/>
          <a:lstStyle/>
          <a:p>
            <a:pPr algn="l">
              <a:lnSpc>
                <a:spcPts val="1890"/>
              </a:lnSpc>
            </a:pPr>
            <a:endParaRPr lang="en-US" sz="2100" dirty="0"/>
          </a:p>
        </p:txBody>
      </p:sp>
      <p:pic>
        <p:nvPicPr>
          <p:cNvPr id="5"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0D0E13"/>
        </a:solidFill>
      </p:bgPr>
    </p:bg>
    <p:spTree>
      <p:nvGrpSpPr>
        <p:cNvPr id="1" name=""/>
        <p:cNvGrpSpPr/>
        <p:nvPr/>
      </p:nvGrpSpPr>
      <p:grpSpPr>
        <a:xfrm>
          <a:off x="0" y="0"/>
          <a:ext cx="0" cy="0"/>
          <a:chOff x="0" y="0"/>
          <a:chExt cx="0" cy="0"/>
        </a:xfrm>
      </p:grpSpPr>
      <p:pic>
        <p:nvPicPr>
          <p:cNvPr id="3" name="Image 0" descr="https://pitch-assets-ccb95893-de3f-4266-973c-20049231b248.s3.eu-west-1.amazonaws.com/e77ace16-0c5d-4c12-bf3a-c8e5ee38c03e?pitch-bytes=1023888&amp;pitch-content-type=image%2F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https://pitch-assets-ccb95893-de3f-4266-973c-20049231b248.s3.eu-west-1.amazonaws.com/2f9e2d8e-590b-4ba5-bf4d-045861e91daa?pitch-bytes=202963&amp;pitch-content-type=image%2Fpng">
            <a:hlinkClick r:id="rId3" tooltip=""/>
          </p:cNvPr>
          <p:cNvPicPr>
            <a:picLocks noChangeAspect="1"/>
          </p:cNvPicPr>
          <p:nvPr/>
        </p:nvPicPr>
        <p:blipFill>
          <a:blip r:embed="rId2"/>
          <a:srcRect l="0" r="0" t="0" b="0"/>
          <a:stretch/>
        </p:blipFill>
        <p:spPr>
          <a:xfrm>
            <a:off x="3144376" y="3373067"/>
            <a:ext cx="2856374" cy="457020"/>
          </a:xfrm>
          <a:prstGeom prst="rect">
            <a:avLst/>
          </a:prstGeom>
          <a:effectLst>
            <a:outerShdw sx="100000" sy="100000" kx="0" ky="0" algn="bl" rotWithShape="0" blurRad="152400" dist="50800" dir="3780000">
              <a:srgbClr val="000000">
                <a:alpha val="1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475035" y="1144721"/>
            <a:ext cx="3810000" cy="372341"/>
          </a:xfrm>
          <a:prstGeom prst="rect">
            <a:avLst/>
          </a:prstGeom>
          <a:noFill/>
          <a:ln/>
        </p:spPr>
        <p:txBody>
          <a:bodyPr wrap="square" lIns="0" tIns="0" rIns="0" bIns="0" rtlCol="0" anchor="t"/>
          <a:lstStyle/>
          <a:p>
            <a:pPr algn="l"/>
            <a:r>
              <a:rPr lang="en-US" sz="2400" b="1" dirty="0">
                <a:solidFill>
                  <a:srgbClr val="000000"/>
                </a:solidFill>
                <a:latin typeface="Carlito" pitchFamily="34" charset="0"/>
                <a:ea typeface="Carlito" pitchFamily="34" charset="-122"/>
                <a:cs typeface="Carlito" pitchFamily="34" charset="-120"/>
              </a:rPr>
              <a:t>Section title</a:t>
            </a:r>
            <a:endParaRPr lang="en-US" sz="2400" dirty="0"/>
          </a:p>
        </p:txBody>
      </p:sp>
      <p:sp>
        <p:nvSpPr>
          <p:cNvPr id="4" name="Text 1"/>
          <p:cNvSpPr/>
          <p:nvPr/>
        </p:nvSpPr>
        <p:spPr>
          <a:xfrm>
            <a:off x="477846" y="477936"/>
            <a:ext cx="3810000" cy="510886"/>
          </a:xfrm>
          <a:prstGeom prst="rect">
            <a:avLst/>
          </a:prstGeom>
          <a:noFill/>
          <a:ln/>
        </p:spPr>
        <p:txBody>
          <a:bodyPr wrap="square" lIns="0" tIns="0" rIns="0" bIns="0" rtlCol="0" anchor="t"/>
          <a:lstStyle/>
          <a:p>
            <a:pPr algn="l"/>
            <a:r>
              <a:rPr lang="en-US" sz="3300" b="1" dirty="0">
                <a:solidFill>
                  <a:srgbClr val="000000"/>
                </a:solidFill>
                <a:latin typeface="Carlito" pitchFamily="34" charset="0"/>
                <a:ea typeface="Carlito" pitchFamily="34" charset="-122"/>
                <a:cs typeface="Carlito" pitchFamily="34" charset="-120"/>
              </a:rPr>
              <a:t>INTRODUCTION</a:t>
            </a:r>
            <a:endParaRPr lang="en-US" sz="3300" dirty="0"/>
          </a:p>
        </p:txBody>
      </p:sp>
      <p:sp>
        <p:nvSpPr>
          <p:cNvPr id="5" name="Text 2"/>
          <p:cNvSpPr/>
          <p:nvPr/>
        </p:nvSpPr>
        <p:spPr>
          <a:xfrm>
            <a:off x="113605" y="2570707"/>
            <a:ext cx="4925737" cy="1662545"/>
          </a:xfrm>
          <a:prstGeom prst="rect">
            <a:avLst/>
          </a:prstGeom>
          <a:noFill/>
          <a:ln/>
        </p:spPr>
        <p:txBody>
          <a:bodyPr wrap="square" lIns="0" tIns="0" rIns="0" bIns="0" rtlCol="0" anchor="b"/>
          <a:lstStyle/>
          <a:p>
            <a:pPr algn="just"/>
            <a:r>
              <a:rPr lang="en-US" sz="1800" b="0" dirty="0">
                <a:solidFill>
                  <a:srgbClr val="000000"/>
                </a:solidFill>
                <a:latin typeface="Carlito" pitchFamily="34" charset="0"/>
                <a:ea typeface="Carlito" pitchFamily="34" charset="-122"/>
                <a:cs typeface="Carlito" pitchFamily="34" charset="-120"/>
              </a:rPr>
              <a:t>E-learning in Malawian education fosters equal education by eliminating access barriers and providing equal opportunities for all students, regardless of location, physical ability, or environmental challenges, thereby promoting equal opportunities, empowerment, and a more equitable educational system.</a:t>
            </a:r>
            <a:endParaRPr lang="en-US" sz="1800" dirty="0"/>
          </a:p>
        </p:txBody>
      </p:sp>
      <p:pic>
        <p:nvPicPr>
          <p:cNvPr id="6" name="Image 0" descr="https://images.unsplash.com/photo-1501504905252-473c47e087f8?crop=entropy&amp;cs=tinysrgb&amp;fit=max&amp;fm=jpg&amp;ixid=M3wyMTIyMnwwfDF8c2VhcmNofDE4fHxlbGVhcm5pbmd8ZW58MHx8fHwxNzE1MzEwMDk5fDA&amp;ixlib=rb-4.0.3&amp;q=80&amp;w=1080">    </p:cNvPr>
          <p:cNvPicPr>
            <a:picLocks noChangeAspect="1"/>
          </p:cNvPicPr>
          <p:nvPr/>
        </p:nvPicPr>
        <p:blipFill>
          <a:blip r:embed="rId1"/>
          <a:srcRect l="30228" r="1591" t="0" b="0"/>
          <a:stretch/>
        </p:blipFill>
        <p:spPr>
          <a:xfrm>
            <a:off x="5192243" y="477935"/>
            <a:ext cx="3807824" cy="4188678"/>
          </a:xfrm>
          <a:prstGeom prst="rect">
            <a:avLst/>
          </a:prstGeom>
        </p:spPr>
      </p:pic>
      <p:pic>
        <p:nvPicPr>
          <p:cNvPr id="7"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3647366" y="325055"/>
            <a:ext cx="3810000" cy="493568"/>
          </a:xfrm>
          <a:prstGeom prst="rect">
            <a:avLst/>
          </a:prstGeom>
          <a:noFill/>
          <a:ln/>
        </p:spPr>
        <p:txBody>
          <a:bodyPr wrap="square" lIns="0" tIns="0" rIns="0" bIns="0" rtlCol="0" anchor="t"/>
          <a:lstStyle/>
          <a:p>
            <a:pPr algn="l"/>
            <a:r>
              <a:rPr lang="en-US" sz="2400" b="1" dirty="0">
                <a:solidFill>
                  <a:srgbClr val="000000"/>
                </a:solidFill>
                <a:latin typeface="Carlito" pitchFamily="34" charset="0"/>
                <a:ea typeface="Carlito" pitchFamily="34" charset="-122"/>
                <a:cs typeface="Carlito" pitchFamily="34" charset="-120"/>
              </a:rPr>
              <a:t>Project Background</a:t>
            </a:r>
            <a:endParaRPr lang="en-US" sz="3300" dirty="0"/>
          </a:p>
        </p:txBody>
      </p:sp>
      <p:sp>
        <p:nvSpPr>
          <p:cNvPr id="4" name="Text 1"/>
          <p:cNvSpPr/>
          <p:nvPr/>
        </p:nvSpPr>
        <p:spPr>
          <a:xfrm>
            <a:off x="3647104" y="972201"/>
            <a:ext cx="5348680" cy="1921648"/>
          </a:xfrm>
          <a:prstGeom prst="rect">
            <a:avLst/>
          </a:prstGeom>
          <a:noFill/>
          <a:ln/>
        </p:spPr>
        <p:txBody>
          <a:bodyPr wrap="square" lIns="0" tIns="0" rIns="0" bIns="0" rtlCol="0" anchor="b"/>
          <a:lstStyle/>
          <a:p>
            <a:pPr algn="just"/>
            <a:r>
              <a:rPr lang="en-US" sz="1800" b="0" dirty="0">
                <a:solidFill>
                  <a:srgbClr val="000000"/>
                </a:solidFill>
                <a:latin typeface="Carlito" pitchFamily="34" charset="0"/>
                <a:ea typeface="Carlito" pitchFamily="34" charset="-122"/>
                <a:cs typeface="Carlito" pitchFamily="34" charset="-120"/>
              </a:rPr>
              <a:t>In Malawi, students in remote areas struggle to access education, particularly during challenging weather like the rainy season. Physical disabilities further hinder attendance at traditional schools. Thus, the development of an online e-learning platform tailored to Malawi is crucial, ensuring equal educational access despite geographical or physical constraints.</a:t>
            </a:r>
            <a:endParaRPr lang="en-US" sz="1800" dirty="0"/>
          </a:p>
        </p:txBody>
      </p:sp>
      <p:pic>
        <p:nvPicPr>
          <p:cNvPr id="5" name="Image 0" descr="https://images.unsplash.com/photo-1504608524841-42fe6f032b4b?crop=entropy&amp;cs=tinysrgb&amp;fit=max&amp;fm=jpg&amp;ixid=M3wyMTIyMnwwfDF8c2VhcmNofDcwfHxiYWNrZ3JvdW5kfGVufDB8fHx8MTcxNTM0NDAxNnww&amp;ixlib=rb-4.0.3&amp;q=80&amp;w=1080">    </p:cNvPr>
          <p:cNvPicPr>
            <a:picLocks noChangeAspect="1"/>
          </p:cNvPicPr>
          <p:nvPr/>
        </p:nvPicPr>
        <p:blipFill>
          <a:blip r:embed="rId1"/>
          <a:srcRect l="0" r="2188" t="0" b="0"/>
          <a:stretch/>
        </p:blipFill>
        <p:spPr>
          <a:xfrm>
            <a:off x="111349" y="474748"/>
            <a:ext cx="3281528" cy="4193264"/>
          </a:xfrm>
          <a:prstGeom prst="rect">
            <a:avLst/>
          </a:prstGeom>
        </p:spPr>
      </p:pic>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Shape 0"/>
          <p:cNvSpPr/>
          <p:nvPr/>
        </p:nvSpPr>
        <p:spPr>
          <a:xfrm>
            <a:off x="4572000" y="1343018"/>
            <a:ext cx="4095750" cy="0"/>
          </a:xfrm>
          <a:prstGeom prst="line">
            <a:avLst/>
          </a:prstGeom>
          <a:solidFill>
            <a:srgbClr val="4472C4"/>
          </a:solidFill>
          <a:ln w="5292">
            <a:solidFill>
              <a:srgbClr val="000000"/>
            </a:solidFill>
            <a:prstDash val="solid"/>
            <a:headEnd type="none"/>
            <a:tailEnd type="none"/>
          </a:ln>
        </p:spPr>
      </p:sp>
      <p:sp>
        <p:nvSpPr>
          <p:cNvPr id="4" name="Shape 1"/>
          <p:cNvSpPr/>
          <p:nvPr/>
        </p:nvSpPr>
        <p:spPr>
          <a:xfrm>
            <a:off x="4572000" y="2576776"/>
            <a:ext cx="4095750" cy="0"/>
          </a:xfrm>
          <a:prstGeom prst="line">
            <a:avLst/>
          </a:prstGeom>
          <a:solidFill>
            <a:srgbClr val="4472C4"/>
          </a:solidFill>
          <a:ln w="5292">
            <a:solidFill>
              <a:srgbClr val="000000"/>
            </a:solidFill>
            <a:prstDash val="solid"/>
            <a:headEnd type="none"/>
            <a:tailEnd type="none"/>
          </a:ln>
        </p:spPr>
      </p:sp>
      <p:sp>
        <p:nvSpPr>
          <p:cNvPr id="5" name="Text 2"/>
          <p:cNvSpPr/>
          <p:nvPr/>
        </p:nvSpPr>
        <p:spPr>
          <a:xfrm>
            <a:off x="6121817" y="580122"/>
            <a:ext cx="2547938" cy="212148"/>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Trojan Mwamlima</a:t>
            </a:r>
            <a:endParaRPr lang="en-US" sz="1350" dirty="0"/>
          </a:p>
        </p:txBody>
      </p:sp>
      <p:sp>
        <p:nvSpPr>
          <p:cNvPr id="6" name="Text 3"/>
          <p:cNvSpPr/>
          <p:nvPr/>
        </p:nvSpPr>
        <p:spPr>
          <a:xfrm>
            <a:off x="6121817" y="839461"/>
            <a:ext cx="2547802" cy="431674"/>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project coordinator</a:t>
            </a:r>
            <a:endParaRPr lang="en-US" sz="1350" dirty="0"/>
          </a:p>
          <a:p>
            <a:pPr algn="l"/>
            <a:r>
              <a:rPr lang="en-US" sz="1400" b="1" dirty="0">
                <a:solidFill>
                  <a:srgbClr val="000000"/>
                </a:solidFill>
                <a:latin typeface="Carlito" pitchFamily="34" charset="0"/>
                <a:ea typeface="Carlito" pitchFamily="34" charset="-122"/>
                <a:cs typeface="Carlito" pitchFamily="34" charset="-120"/>
              </a:rPr>
              <a:t>trojanjefferson@gmail.com</a:t>
            </a:r>
            <a:endParaRPr lang="en-US" sz="1350" dirty="0"/>
          </a:p>
        </p:txBody>
      </p:sp>
      <p:sp>
        <p:nvSpPr>
          <p:cNvPr id="7" name="Text 4"/>
          <p:cNvSpPr/>
          <p:nvPr/>
        </p:nvSpPr>
        <p:spPr>
          <a:xfrm>
            <a:off x="386446" y="184946"/>
            <a:ext cx="3619229" cy="212148"/>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People and team</a:t>
            </a:r>
            <a:endParaRPr lang="en-US" sz="1350" dirty="0"/>
          </a:p>
        </p:txBody>
      </p:sp>
      <p:sp>
        <p:nvSpPr>
          <p:cNvPr id="8" name="Text 5"/>
          <p:cNvSpPr/>
          <p:nvPr/>
        </p:nvSpPr>
        <p:spPr>
          <a:xfrm>
            <a:off x="6121817" y="1569509"/>
            <a:ext cx="2547938" cy="212148"/>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George  kajombo</a:t>
            </a:r>
            <a:endParaRPr lang="en-US" sz="1350" dirty="0"/>
          </a:p>
        </p:txBody>
      </p:sp>
      <p:sp>
        <p:nvSpPr>
          <p:cNvPr id="9" name="Text 6"/>
          <p:cNvSpPr/>
          <p:nvPr/>
        </p:nvSpPr>
        <p:spPr>
          <a:xfrm>
            <a:off x="6121817" y="1828848"/>
            <a:ext cx="2547802" cy="424295"/>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project manager</a:t>
            </a:r>
            <a:endParaRPr lang="en-US" sz="1350" dirty="0"/>
          </a:p>
          <a:p>
            <a:pPr algn="l"/>
            <a:r>
              <a:rPr lang="en-US" sz="1400" b="1" dirty="0">
                <a:solidFill>
                  <a:srgbClr val="000000"/>
                </a:solidFill>
                <a:latin typeface="Carlito" pitchFamily="34" charset="0"/>
                <a:ea typeface="Carlito" pitchFamily="34" charset="-122"/>
                <a:cs typeface="Carlito" pitchFamily="34" charset="-120"/>
              </a:rPr>
              <a:t>kajombohgeorge@gmail.com</a:t>
            </a:r>
            <a:endParaRPr lang="en-US" sz="1350" dirty="0"/>
          </a:p>
        </p:txBody>
      </p:sp>
      <p:sp>
        <p:nvSpPr>
          <p:cNvPr id="10" name="Text 7"/>
          <p:cNvSpPr/>
          <p:nvPr/>
        </p:nvSpPr>
        <p:spPr>
          <a:xfrm>
            <a:off x="6231077" y="2641324"/>
            <a:ext cx="2547938" cy="212148"/>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Theodore Chilongo</a:t>
            </a:r>
            <a:endParaRPr lang="en-US" sz="1350" dirty="0"/>
          </a:p>
        </p:txBody>
      </p:sp>
      <p:sp>
        <p:nvSpPr>
          <p:cNvPr id="11" name="Text 8"/>
          <p:cNvSpPr/>
          <p:nvPr/>
        </p:nvSpPr>
        <p:spPr>
          <a:xfrm>
            <a:off x="6231077" y="2878811"/>
            <a:ext cx="2547802" cy="424295"/>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CEO</a:t>
            </a:r>
            <a:endParaRPr lang="en-US" sz="1350" dirty="0"/>
          </a:p>
          <a:p>
            <a:pPr algn="l"/>
            <a:r>
              <a:rPr lang="en-US" sz="1400" b="1" dirty="0">
                <a:solidFill>
                  <a:srgbClr val="000000"/>
                </a:solidFill>
                <a:latin typeface="Carlito" pitchFamily="34" charset="0"/>
                <a:ea typeface="Carlito" pitchFamily="34" charset="-122"/>
                <a:cs typeface="Carlito" pitchFamily="34" charset="-120"/>
              </a:rPr>
              <a:t>theodorechilongo@gmail.com</a:t>
            </a:r>
            <a:endParaRPr lang="en-US" sz="1350" dirty="0"/>
          </a:p>
        </p:txBody>
      </p:sp>
      <p:pic>
        <p:nvPicPr>
          <p:cNvPr id="12" name="Image 0" descr="https://pitch-assets-ccb95893-de3f-4266-973c-20049231b248.s3.eu-west-1.amazonaws.com/5ab99317-017b-44be-8f8a-03061982ba60?pitch-bytes=56295&amp;pitch-content-type=image%2Fjpeg">    </p:cNvPr>
          <p:cNvPicPr>
            <a:picLocks noChangeAspect="1"/>
          </p:cNvPicPr>
          <p:nvPr/>
        </p:nvPicPr>
        <p:blipFill>
          <a:blip r:embed="rId1"/>
          <a:srcRect l="5155" r="10771" t="0" b="0"/>
          <a:stretch/>
        </p:blipFill>
        <p:spPr>
          <a:xfrm>
            <a:off x="4961622" y="394380"/>
            <a:ext cx="801003" cy="801003"/>
          </a:xfrm>
          <a:prstGeom prst="ellipse">
            <a:avLst/>
          </a:prstGeom>
        </p:spPr>
      </p:pic>
      <p:pic>
        <p:nvPicPr>
          <p:cNvPr id="13" name="Image 1" descr="https://pitch-assets-ccb95893-de3f-4266-973c-20049231b248.s3.eu-west-1.amazonaws.com/6d83754b-7a51-4828-9b9d-3ae1c87f8a1c?pitch-bytes=52205&amp;pitch-content-type=image%2Fjpeg">    </p:cNvPr>
          <p:cNvPicPr>
            <a:picLocks noChangeAspect="1"/>
          </p:cNvPicPr>
          <p:nvPr/>
        </p:nvPicPr>
        <p:blipFill>
          <a:blip r:embed="rId2"/>
          <a:srcRect l="0" r="0" t="12111" b="39111"/>
          <a:stretch/>
        </p:blipFill>
        <p:spPr>
          <a:xfrm>
            <a:off x="4963503" y="1569509"/>
            <a:ext cx="799122" cy="799122"/>
          </a:xfrm>
          <a:prstGeom prst="ellipse">
            <a:avLst/>
          </a:prstGeom>
        </p:spPr>
      </p:pic>
      <p:pic>
        <p:nvPicPr>
          <p:cNvPr id="14" name="Image 2" descr="https://pitch-assets-ccb95893-de3f-4266-973c-20049231b248.s3.eu-west-1.amazonaws.com/19d074da-1e99-47ac-a77b-01652822311d?pitch-bytes=93202&amp;pitch-content-type=image%2Fjpeg">    </p:cNvPr>
          <p:cNvPicPr>
            <a:picLocks noChangeAspect="1"/>
          </p:cNvPicPr>
          <p:nvPr/>
        </p:nvPicPr>
        <p:blipFill>
          <a:blip r:embed="rId3"/>
          <a:srcRect l="0" r="0" t="0" b="0"/>
          <a:stretch/>
        </p:blipFill>
        <p:spPr>
          <a:xfrm>
            <a:off x="4960406" y="2641324"/>
            <a:ext cx="834997" cy="834997"/>
          </a:xfrm>
          <a:prstGeom prst="ellipse">
            <a:avLst/>
          </a:prstGeom>
        </p:spPr>
      </p:pic>
      <p:sp>
        <p:nvSpPr>
          <p:cNvPr id="15" name="Text 9"/>
          <p:cNvSpPr/>
          <p:nvPr/>
        </p:nvSpPr>
        <p:spPr>
          <a:xfrm>
            <a:off x="6152349" y="3687969"/>
            <a:ext cx="2547938" cy="212148"/>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Chikondi Matumula</a:t>
            </a:r>
            <a:endParaRPr lang="en-US" sz="1350" dirty="0"/>
          </a:p>
        </p:txBody>
      </p:sp>
      <p:sp>
        <p:nvSpPr>
          <p:cNvPr id="16" name="Text 10"/>
          <p:cNvSpPr/>
          <p:nvPr/>
        </p:nvSpPr>
        <p:spPr>
          <a:xfrm>
            <a:off x="6152349" y="3925457"/>
            <a:ext cx="2626613" cy="431674"/>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Team Member</a:t>
            </a:r>
            <a:endParaRPr lang="en-US" sz="1350" dirty="0"/>
          </a:p>
          <a:p>
            <a:pPr algn="l"/>
            <a:r>
              <a:rPr lang="en-US" sz="1400" b="1" dirty="0">
                <a:solidFill>
                  <a:srgbClr val="000000"/>
                </a:solidFill>
                <a:latin typeface="Carlito" pitchFamily="34" charset="0"/>
                <a:ea typeface="Carlito" pitchFamily="34" charset="-122"/>
                <a:cs typeface="Carlito" pitchFamily="34" charset="-120"/>
              </a:rPr>
              <a:t>chikondimatumula1994@gmail.com</a:t>
            </a:r>
            <a:endParaRPr lang="en-US" sz="1350" dirty="0"/>
          </a:p>
        </p:txBody>
      </p:sp>
      <p:pic>
        <p:nvPicPr>
          <p:cNvPr id="17" name="Image 3" descr="https://pitch-assets-ccb95893-de3f-4266-973c-20049231b248.s3.eu-west-1.amazonaws.com/08ce71c9-57db-4645-a0f6-d370b85f1d58?pitch-bytes=1187245&amp;pitch-content-type=image%2Fjpeg">    </p:cNvPr>
          <p:cNvPicPr>
            <a:picLocks noChangeAspect="1"/>
          </p:cNvPicPr>
          <p:nvPr/>
        </p:nvPicPr>
        <p:blipFill>
          <a:blip r:embed="rId4"/>
          <a:srcRect l="0" r="0" t="14062" b="10938"/>
          <a:stretch/>
        </p:blipFill>
        <p:spPr>
          <a:xfrm>
            <a:off x="4958160" y="3687969"/>
            <a:ext cx="834997" cy="834997"/>
          </a:xfrm>
          <a:prstGeom prst="ellipse">
            <a:avLst/>
          </a:prstGeom>
        </p:spPr>
      </p:pic>
      <p:sp>
        <p:nvSpPr>
          <p:cNvPr id="18" name="Shape 11"/>
          <p:cNvSpPr/>
          <p:nvPr/>
        </p:nvSpPr>
        <p:spPr>
          <a:xfrm>
            <a:off x="4569754" y="3579717"/>
            <a:ext cx="4095750" cy="0"/>
          </a:xfrm>
          <a:prstGeom prst="line">
            <a:avLst/>
          </a:prstGeom>
          <a:solidFill>
            <a:srgbClr val="4472C4"/>
          </a:solidFill>
          <a:ln w="5292">
            <a:solidFill>
              <a:srgbClr val="000000"/>
            </a:solidFill>
            <a:prstDash val="solid"/>
            <a:headEnd type="none"/>
            <a:tailEnd type="none"/>
          </a:ln>
        </p:spPr>
      </p:sp>
      <p:sp>
        <p:nvSpPr>
          <p:cNvPr id="19" name="Shape 12"/>
          <p:cNvSpPr/>
          <p:nvPr/>
        </p:nvSpPr>
        <p:spPr>
          <a:xfrm>
            <a:off x="4567508" y="4670067"/>
            <a:ext cx="4095750" cy="0"/>
          </a:xfrm>
          <a:prstGeom prst="line">
            <a:avLst/>
          </a:prstGeom>
          <a:solidFill>
            <a:srgbClr val="4472C4"/>
          </a:solidFill>
          <a:ln w="5292">
            <a:solidFill>
              <a:srgbClr val="000000"/>
            </a:solidFill>
            <a:prstDash val="solid"/>
            <a:headEnd type="none"/>
            <a:tailEnd type="none"/>
          </a:ln>
        </p:spPr>
      </p:sp>
      <p:pic>
        <p:nvPicPr>
          <p:cNvPr id="20" name="Image 4" descr="https://images.unsplash.com/photo-1510146758428-e5e4b17b8b6a?crop=entropy&amp;cs=tinysrgb&amp;fit=max&amp;fm=jpg&amp;ixid=M3wyMTIyMnwwfDF8c2VhcmNofDZ8fHRlYW18ZW58MHx8fHwxNzE1NDY5MzIyfDA&amp;ixlib=rb-4.0.3&amp;q=80&amp;w=1080">    </p:cNvPr>
          <p:cNvPicPr>
            <a:picLocks noChangeAspect="1"/>
          </p:cNvPicPr>
          <p:nvPr/>
        </p:nvPicPr>
        <p:blipFill>
          <a:blip r:embed="rId5"/>
          <a:srcRect l="18940" r="18940" t="0" b="0"/>
          <a:stretch/>
        </p:blipFill>
        <p:spPr>
          <a:xfrm>
            <a:off x="381299" y="580122"/>
            <a:ext cx="3807824" cy="4086492"/>
          </a:xfrm>
          <a:prstGeom prst="rect">
            <a:avLst/>
          </a:prstGeom>
        </p:spPr>
      </p:pic>
      <p:pic>
        <p:nvPicPr>
          <p:cNvPr id="21" name="Image 5" descr="https://pitch-assets-ccb95893-de3f-4266-973c-20049231b248.s3.eu-west-1.amazonaws.com/try-pitch-pdf-export-logo.svg">
            <a:hlinkClick r:id="rId8" tooltip=""/>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4042038" y="477775"/>
            <a:ext cx="4626390" cy="493568"/>
          </a:xfrm>
          <a:prstGeom prst="rect">
            <a:avLst/>
          </a:prstGeom>
          <a:noFill/>
          <a:ln/>
        </p:spPr>
        <p:txBody>
          <a:bodyPr wrap="square" lIns="0" tIns="0" rIns="0" bIns="0" rtlCol="0" anchor="t"/>
          <a:lstStyle/>
          <a:p>
            <a:pPr algn="l"/>
            <a:r>
              <a:rPr lang="en-US" sz="2400" b="1" dirty="0">
                <a:solidFill>
                  <a:srgbClr val="000000"/>
                </a:solidFill>
                <a:latin typeface="Carlito" pitchFamily="34" charset="0"/>
                <a:ea typeface="Carlito" pitchFamily="34" charset="-122"/>
                <a:cs typeface="Carlito" pitchFamily="34" charset="-120"/>
              </a:rPr>
              <a:t>Project Goals And Objectives </a:t>
            </a:r>
            <a:endParaRPr lang="en-US" sz="3300" dirty="0"/>
          </a:p>
        </p:txBody>
      </p:sp>
      <p:sp>
        <p:nvSpPr>
          <p:cNvPr id="4" name="Text 1"/>
          <p:cNvSpPr/>
          <p:nvPr/>
        </p:nvSpPr>
        <p:spPr>
          <a:xfrm>
            <a:off x="3833550" y="1778532"/>
            <a:ext cx="5310255" cy="2745211"/>
          </a:xfrm>
          <a:prstGeom prst="rect">
            <a:avLst/>
          </a:prstGeom>
          <a:noFill/>
          <a:ln/>
        </p:spPr>
        <p:txBody>
          <a:bodyPr wrap="square" lIns="0" tIns="0" rIns="0" bIns="0" rtlCol="0" anchor="b"/>
          <a:lstStyle/>
          <a:p>
            <a:pPr algn="l"/>
            <a:r>
              <a:rPr lang="en-US" sz="1800" b="0" dirty="0">
                <a:solidFill>
                  <a:srgbClr val="000000"/>
                </a:solidFill>
                <a:latin typeface="Carlito" pitchFamily="34" charset="0"/>
                <a:ea typeface="Carlito" pitchFamily="34" charset="-122"/>
                <a:cs typeface="Carlito" pitchFamily="34" charset="-120"/>
              </a:rPr>
              <a:t>1. Ensure all students have access to Aphunzire E-   learning during natural disasters for continuous learning.</a:t>
            </a:r>
            <a:endParaRPr lang="en-US" sz="1800" dirty="0"/>
          </a:p>
          <a:p>
            <a:pPr algn="l"/>
            <a:r>
              <a:rPr lang="en-US" sz="1800" b="0" dirty="0">
                <a:solidFill>
                  <a:srgbClr val="000000"/>
                </a:solidFill>
                <a:latin typeface="Carlito" pitchFamily="34" charset="0"/>
                <a:ea typeface="Carlito" pitchFamily="34" charset="-122"/>
                <a:cs typeface="Carlito" pitchFamily="34" charset="-120"/>
              </a:rPr>
              <a:t>2. Implement a feedback system within Aphunzire for teachers to provide timely feedback to students on their progress.</a:t>
            </a:r>
            <a:endParaRPr lang="en-US" sz="1800" dirty="0"/>
          </a:p>
          <a:p>
            <a:pPr algn="l"/>
            <a:r>
              <a:rPr lang="en-US" sz="1800" b="0" dirty="0">
                <a:solidFill>
                  <a:srgbClr val="000000"/>
                </a:solidFill>
                <a:latin typeface="Carlito" pitchFamily="34" charset="0"/>
                <a:ea typeface="Carlito" pitchFamily="34" charset="-122"/>
                <a:cs typeface="Carlito" pitchFamily="34" charset="-120"/>
              </a:rPr>
              <a:t>3. Facilitate regular collaborative learning sessions among students through the interactive features of Aphunzire.</a:t>
            </a:r>
            <a:endParaRPr lang="en-US" sz="1800" dirty="0"/>
          </a:p>
          <a:p>
            <a:pPr algn="l"/>
            <a:r>
              <a:rPr lang="en-US" sz="1800" b="0" dirty="0">
                <a:solidFill>
                  <a:srgbClr val="000000"/>
                </a:solidFill>
                <a:latin typeface="Carlito" pitchFamily="34" charset="0"/>
                <a:ea typeface="Carlito" pitchFamily="34" charset="-122"/>
                <a:cs typeface="Carlito" pitchFamily="34" charset="-120"/>
              </a:rPr>
              <a:t>4. Utilize Aphunzire's monitoring tools to track student progress and evaluate learning outcomes effectively.</a:t>
            </a:r>
            <a:endParaRPr lang="en-US" sz="1800" dirty="0"/>
          </a:p>
        </p:txBody>
      </p:sp>
      <p:pic>
        <p:nvPicPr>
          <p:cNvPr id="5" name="Image 0" descr="https://images.unsplash.com/photo-1581574919402-5b7d733224d6?crop=entropy&amp;cs=tinysrgb&amp;fit=max&amp;fm=jpg&amp;ixid=M3wyMTIyMnwwfDF8c2VhcmNofDN8fGdvYWx8ZW58MHx8fHwxNzE1MjU2MjEyfDA&amp;ixlib=rb-4.0.3&amp;q=80&amp;w=1080">    </p:cNvPr>
          <p:cNvPicPr>
            <a:picLocks noChangeAspect="1"/>
          </p:cNvPicPr>
          <p:nvPr/>
        </p:nvPicPr>
        <p:blipFill>
          <a:blip r:embed="rId1"/>
          <a:srcRect l="21219" r="21219" t="0" b="0"/>
          <a:stretch/>
        </p:blipFill>
        <p:spPr>
          <a:xfrm>
            <a:off x="103225" y="671415"/>
            <a:ext cx="3617739" cy="4193264"/>
          </a:xfrm>
          <a:prstGeom prst="rect">
            <a:avLst/>
          </a:prstGeom>
        </p:spPr>
      </p:pic>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477846" y="477936"/>
            <a:ext cx="3810000" cy="355023"/>
          </a:xfrm>
          <a:prstGeom prst="rect">
            <a:avLst/>
          </a:prstGeom>
          <a:noFill/>
          <a:ln/>
        </p:spPr>
        <p:txBody>
          <a:bodyPr wrap="square" lIns="0" tIns="0" rIns="0" bIns="0" rtlCol="0" anchor="t"/>
          <a:lstStyle/>
          <a:p>
            <a:pPr algn="l"/>
            <a:r>
              <a:rPr lang="en-US" sz="2400" b="1" dirty="0">
                <a:solidFill>
                  <a:srgbClr val="000000"/>
                </a:solidFill>
                <a:latin typeface="Carlito" pitchFamily="34" charset="0"/>
                <a:ea typeface="Carlito" pitchFamily="34" charset="-122"/>
                <a:cs typeface="Carlito" pitchFamily="34" charset="-120"/>
              </a:rPr>
              <a:t>Project Scope</a:t>
            </a:r>
            <a:endParaRPr lang="en-US" sz="2400" dirty="0"/>
          </a:p>
        </p:txBody>
      </p:sp>
      <p:sp>
        <p:nvSpPr>
          <p:cNvPr id="4" name="Text 1"/>
          <p:cNvSpPr/>
          <p:nvPr/>
        </p:nvSpPr>
        <p:spPr>
          <a:xfrm>
            <a:off x="472822" y="1361779"/>
            <a:ext cx="4099132" cy="1636568"/>
          </a:xfrm>
          <a:prstGeom prst="rect">
            <a:avLst/>
          </a:prstGeom>
          <a:noFill/>
          <a:ln/>
        </p:spPr>
        <p:txBody>
          <a:bodyPr wrap="square" lIns="0" tIns="0" rIns="0" bIns="0" rtlCol="0" anchor="b"/>
          <a:lstStyle/>
          <a:p>
            <a:pPr algn="l"/>
            <a:r>
              <a:rPr lang="en-US" sz="1800" b="0" dirty="0">
                <a:solidFill>
                  <a:srgbClr val="000000"/>
                </a:solidFill>
                <a:latin typeface="Carlito" pitchFamily="34" charset="0"/>
                <a:ea typeface="Carlito" pitchFamily="34" charset="-122"/>
                <a:cs typeface="Carlito" pitchFamily="34" charset="-120"/>
              </a:rPr>
              <a:t>1. Features and Functionality</a:t>
            </a:r>
            <a:endParaRPr lang="en-US" sz="1800" dirty="0"/>
          </a:p>
          <a:p>
            <a:pPr algn="l"/>
            <a:r>
              <a:rPr lang="en-US" sz="1800" b="0" dirty="0">
                <a:solidFill>
                  <a:srgbClr val="000000"/>
                </a:solidFill>
                <a:latin typeface="Carlito" pitchFamily="34" charset="0"/>
                <a:ea typeface="Carlito" pitchFamily="34" charset="-122"/>
                <a:cs typeface="Carlito" pitchFamily="34" charset="-120"/>
              </a:rPr>
              <a:t>2. User roles and permissions</a:t>
            </a:r>
            <a:endParaRPr lang="en-US" sz="1800" dirty="0"/>
          </a:p>
          <a:p>
            <a:pPr algn="l"/>
            <a:r>
              <a:rPr lang="en-US" sz="1800" b="0" dirty="0">
                <a:solidFill>
                  <a:srgbClr val="000000"/>
                </a:solidFill>
                <a:latin typeface="Carlito" pitchFamily="34" charset="0"/>
                <a:ea typeface="Carlito" pitchFamily="34" charset="-122"/>
                <a:cs typeface="Carlito" pitchFamily="34" charset="-120"/>
              </a:rPr>
              <a:t>3. communication and Collaboration tools</a:t>
            </a:r>
            <a:endParaRPr lang="en-US" sz="1800" dirty="0"/>
          </a:p>
          <a:p>
            <a:pPr algn="l"/>
            <a:r>
              <a:rPr lang="en-US" sz="1800" b="0" dirty="0">
                <a:solidFill>
                  <a:srgbClr val="000000"/>
                </a:solidFill>
                <a:latin typeface="Carlito" pitchFamily="34" charset="0"/>
                <a:ea typeface="Carlito" pitchFamily="34" charset="-122"/>
                <a:cs typeface="Carlito" pitchFamily="34" charset="-120"/>
              </a:rPr>
              <a:t>4. Security and Privancy</a:t>
            </a:r>
            <a:endParaRPr lang="en-US" sz="1800" dirty="0"/>
          </a:p>
          <a:p>
            <a:pPr algn="l"/>
            <a:r>
              <a:rPr lang="en-US" sz="1800" b="0" dirty="0">
                <a:solidFill>
                  <a:srgbClr val="000000"/>
                </a:solidFill>
                <a:latin typeface="Carlito" pitchFamily="34" charset="0"/>
                <a:ea typeface="Carlito" pitchFamily="34" charset="-122"/>
                <a:cs typeface="Carlito" pitchFamily="34" charset="-120"/>
              </a:rPr>
              <a:t>5. Scalability and Performance</a:t>
            </a:r>
            <a:endParaRPr lang="en-US" sz="1800" dirty="0"/>
          </a:p>
          <a:p>
            <a:pPr algn="l"/>
            <a:r>
              <a:rPr lang="en-US" sz="1800" b="0" dirty="0">
                <a:solidFill>
                  <a:srgbClr val="000000"/>
                </a:solidFill>
                <a:latin typeface="Carlito" pitchFamily="34" charset="0"/>
                <a:ea typeface="Carlito" pitchFamily="34" charset="-122"/>
                <a:cs typeface="Carlito" pitchFamily="34" charset="-120"/>
              </a:rPr>
              <a:t>6. content Types</a:t>
            </a:r>
            <a:endParaRPr lang="en-US" sz="1800" dirty="0"/>
          </a:p>
        </p:txBody>
      </p:sp>
      <p:pic>
        <p:nvPicPr>
          <p:cNvPr id="5" name="Image 0" descr="https://images.unsplash.com/photo-1616955225641-9457514a1dd4?crop=entropy&amp;cs=tinysrgb&amp;fit=max&amp;fm=jpg&amp;ixid=M3wyMTIyMnwwfDF8c2VhcmNofDJ8fHNjb3BlfGVufDB8fHx8MTcxNTMzOTAzMnww&amp;ixlib=rb-4.0.3&amp;q=80&amp;w=1080">    </p:cNvPr>
          <p:cNvPicPr>
            <a:picLocks noChangeAspect="1"/>
          </p:cNvPicPr>
          <p:nvPr/>
        </p:nvPicPr>
        <p:blipFill>
          <a:blip r:embed="rId1"/>
          <a:srcRect l="0" r="0" t="0" b="11998"/>
          <a:stretch/>
        </p:blipFill>
        <p:spPr>
          <a:xfrm>
            <a:off x="4858684" y="477935"/>
            <a:ext cx="3807824" cy="4188678"/>
          </a:xfrm>
          <a:prstGeom prst="rect">
            <a:avLst/>
          </a:prstGeom>
        </p:spPr>
      </p:pic>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476250" y="3016394"/>
            <a:ext cx="2547938" cy="1394393"/>
          </a:xfrm>
          <a:prstGeom prst="rect">
            <a:avLst/>
          </a:prstGeom>
          <a:noFill/>
          <a:ln/>
        </p:spPr>
        <p:txBody>
          <a:bodyPr wrap="square" lIns="0" tIns="0" rIns="0" bIns="0" rtlCol="0" anchor="t"/>
          <a:lstStyle/>
          <a:p>
            <a:pPr algn="just"/>
            <a:r>
              <a:rPr lang="en-US" sz="1800" b="0" dirty="0">
                <a:solidFill>
                  <a:srgbClr val="000000"/>
                </a:solidFill>
                <a:latin typeface="Carlito" pitchFamily="34" charset="0"/>
                <a:ea typeface="Carlito" pitchFamily="34" charset="-122"/>
                <a:cs typeface="Carlito" pitchFamily="34" charset="-120"/>
              </a:rPr>
              <a:t>Iterative project approach with short cycles for continuous feedback, fostering teamwork and adaptability for efficient value delivery.</a:t>
            </a:r>
            <a:endParaRPr lang="en-US" sz="1800" dirty="0"/>
          </a:p>
        </p:txBody>
      </p:sp>
      <p:sp>
        <p:nvSpPr>
          <p:cNvPr id="4" name="Text 1"/>
          <p:cNvSpPr/>
          <p:nvPr/>
        </p:nvSpPr>
        <p:spPr>
          <a:xfrm>
            <a:off x="6017992" y="3016394"/>
            <a:ext cx="2756229" cy="1673271"/>
          </a:xfrm>
          <a:prstGeom prst="rect">
            <a:avLst/>
          </a:prstGeom>
          <a:noFill/>
          <a:ln/>
        </p:spPr>
        <p:txBody>
          <a:bodyPr wrap="square" lIns="0" tIns="0" rIns="0" bIns="0" rtlCol="0" anchor="t"/>
          <a:lstStyle/>
          <a:p>
            <a:pPr algn="just"/>
            <a:r>
              <a:rPr lang="en-US" sz="1800" b="0" dirty="0">
                <a:solidFill>
                  <a:srgbClr val="000000"/>
                </a:solidFill>
                <a:latin typeface="Carlito" pitchFamily="34" charset="0"/>
                <a:ea typeface="Carlito" pitchFamily="34" charset="-122"/>
                <a:cs typeface="Carlito" pitchFamily="34" charset="-120"/>
              </a:rPr>
              <a:t>Team-focused framework emphasizing interactive progress through fixed-duration sprints, with regular meetings for transparency and improvement.</a:t>
            </a:r>
            <a:endParaRPr lang="en-US" sz="1800" dirty="0"/>
          </a:p>
        </p:txBody>
      </p:sp>
      <p:sp>
        <p:nvSpPr>
          <p:cNvPr id="5" name="Text 2"/>
          <p:cNvSpPr/>
          <p:nvPr/>
        </p:nvSpPr>
        <p:spPr>
          <a:xfrm>
            <a:off x="3308680" y="3016394"/>
            <a:ext cx="2548817" cy="1973369"/>
          </a:xfrm>
          <a:prstGeom prst="rect">
            <a:avLst/>
          </a:prstGeom>
          <a:noFill/>
          <a:ln/>
        </p:spPr>
        <p:txBody>
          <a:bodyPr wrap="square" lIns="0" tIns="0" rIns="0" bIns="0" rtlCol="0" anchor="t"/>
          <a:lstStyle/>
          <a:p>
            <a:pPr algn="just">
              <a:lnSpc>
                <a:spcPts val="1800"/>
              </a:lnSpc>
            </a:pPr>
            <a:r>
              <a:rPr lang="en-US" sz="1800" b="0" dirty="0">
                <a:solidFill>
                  <a:srgbClr val="000000"/>
                </a:solidFill>
                <a:latin typeface="Carlito" pitchFamily="34" charset="0"/>
                <a:ea typeface="Carlito" pitchFamily="34" charset="-122"/>
                <a:cs typeface="Carlito" pitchFamily="34" charset="-120"/>
              </a:rPr>
              <a:t>Iterative approach prioritizing user empathy, ideation, prototyping, and testing for innovation. Emphasizes cross-disciplinary collaboration and creative problem-solving.</a:t>
            </a:r>
            <a:endParaRPr lang="en-US" sz="1350" dirty="0"/>
          </a:p>
        </p:txBody>
      </p:sp>
      <p:sp>
        <p:nvSpPr>
          <p:cNvPr id="6" name="Text 3"/>
          <p:cNvSpPr/>
          <p:nvPr/>
        </p:nvSpPr>
        <p:spPr>
          <a:xfrm>
            <a:off x="476250" y="2569944"/>
            <a:ext cx="2547870" cy="278879"/>
          </a:xfrm>
          <a:prstGeom prst="rect">
            <a:avLst/>
          </a:prstGeom>
          <a:noFill/>
          <a:ln/>
        </p:spPr>
        <p:txBody>
          <a:bodyPr wrap="square" lIns="0" tIns="0" rIns="0" bIns="0" rtlCol="0" anchor="t"/>
          <a:lstStyle/>
          <a:p>
            <a:pPr algn="l"/>
            <a:r>
              <a:rPr lang="en-US" sz="1800" b="1" dirty="0">
                <a:solidFill>
                  <a:srgbClr val="000000"/>
                </a:solidFill>
                <a:latin typeface="Carlito" pitchFamily="34" charset="0"/>
                <a:ea typeface="Carlito" pitchFamily="34" charset="-122"/>
                <a:cs typeface="Carlito" pitchFamily="34" charset="-120"/>
              </a:rPr>
              <a:t>Agile methodology</a:t>
            </a:r>
            <a:endParaRPr lang="en-US" sz="1800" dirty="0"/>
          </a:p>
        </p:txBody>
      </p:sp>
      <p:sp>
        <p:nvSpPr>
          <p:cNvPr id="7" name="Text 4"/>
          <p:cNvSpPr/>
          <p:nvPr/>
        </p:nvSpPr>
        <p:spPr>
          <a:xfrm>
            <a:off x="3309610" y="2569944"/>
            <a:ext cx="2547938" cy="215837"/>
          </a:xfrm>
          <a:prstGeom prst="rect">
            <a:avLst/>
          </a:prstGeom>
          <a:noFill/>
          <a:ln/>
        </p:spPr>
        <p:txBody>
          <a:bodyPr wrap="square" lIns="0" tIns="0" rIns="0" bIns="0" rtlCol="0" anchor="t"/>
          <a:lstStyle/>
          <a:p>
            <a:pPr algn="l"/>
            <a:r>
              <a:rPr lang="en-US" sz="1400" b="1" dirty="0">
                <a:solidFill>
                  <a:srgbClr val="000000"/>
                </a:solidFill>
                <a:latin typeface="Carlito" pitchFamily="34" charset="0"/>
                <a:ea typeface="Carlito" pitchFamily="34" charset="-122"/>
                <a:cs typeface="Carlito" pitchFamily="34" charset="-120"/>
              </a:rPr>
              <a:t>Design thinking methodology</a:t>
            </a:r>
            <a:endParaRPr lang="en-US" sz="1350" dirty="0"/>
          </a:p>
        </p:txBody>
      </p:sp>
      <p:sp>
        <p:nvSpPr>
          <p:cNvPr id="8" name="Text 5"/>
          <p:cNvSpPr/>
          <p:nvPr/>
        </p:nvSpPr>
        <p:spPr>
          <a:xfrm>
            <a:off x="6124230" y="2569944"/>
            <a:ext cx="2547396" cy="278879"/>
          </a:xfrm>
          <a:prstGeom prst="rect">
            <a:avLst/>
          </a:prstGeom>
          <a:noFill/>
          <a:ln/>
        </p:spPr>
        <p:txBody>
          <a:bodyPr wrap="square" lIns="0" tIns="0" rIns="0" bIns="0" rtlCol="0" anchor="t"/>
          <a:lstStyle/>
          <a:p>
            <a:pPr algn="l"/>
            <a:r>
              <a:rPr lang="en-US" sz="1800" b="1" dirty="0">
                <a:solidFill>
                  <a:srgbClr val="000000"/>
                </a:solidFill>
                <a:latin typeface="Carlito" pitchFamily="34" charset="0"/>
                <a:ea typeface="Carlito" pitchFamily="34" charset="-122"/>
                <a:cs typeface="Carlito" pitchFamily="34" charset="-120"/>
              </a:rPr>
              <a:t>scrum methodology</a:t>
            </a:r>
            <a:endParaRPr lang="en-US" sz="1800" dirty="0"/>
          </a:p>
        </p:txBody>
      </p:sp>
      <p:sp>
        <p:nvSpPr>
          <p:cNvPr id="9" name="Text 6"/>
          <p:cNvSpPr/>
          <p:nvPr/>
        </p:nvSpPr>
        <p:spPr>
          <a:xfrm>
            <a:off x="476250" y="155520"/>
            <a:ext cx="8191432" cy="372341"/>
          </a:xfrm>
          <a:prstGeom prst="rect">
            <a:avLst/>
          </a:prstGeom>
          <a:noFill/>
          <a:ln/>
        </p:spPr>
        <p:txBody>
          <a:bodyPr wrap="square" lIns="0" tIns="0" rIns="0" bIns="0" rtlCol="0" anchor="t"/>
          <a:lstStyle/>
          <a:p>
            <a:pPr algn="l"/>
            <a:r>
              <a:rPr lang="en-US" sz="2400" b="1" dirty="0">
                <a:solidFill>
                  <a:srgbClr val="000000"/>
                </a:solidFill>
                <a:latin typeface="Carlito" pitchFamily="34" charset="0"/>
                <a:ea typeface="Carlito" pitchFamily="34" charset="-122"/>
                <a:cs typeface="Carlito" pitchFamily="34" charset="-120"/>
              </a:rPr>
              <a:t>Methodology</a:t>
            </a:r>
            <a:endParaRPr lang="en-US" sz="2400" dirty="0"/>
          </a:p>
        </p:txBody>
      </p:sp>
      <p:pic>
        <p:nvPicPr>
          <p:cNvPr id="10" name="Image 0" descr="https://images.unsplash.com/photo-1491911923017-19f90d8d7f83?crop=entropy&amp;cs=tinysrgb&amp;fit=max&amp;fm=jpg&amp;ixid=M3wyMTIyMnwwfDF8c2VhcmNofDEwfHxhZ2lsZXxlbnwwfHx8fDE3MTU0MzQwNzh8MA&amp;ixlib=rb-4.0.3&amp;q=80&amp;w=1080">    </p:cNvPr>
          <p:cNvPicPr>
            <a:picLocks noChangeAspect="1"/>
          </p:cNvPicPr>
          <p:nvPr/>
        </p:nvPicPr>
        <p:blipFill>
          <a:blip r:embed="rId1"/>
          <a:srcRect l="0" r="0" t="18515" b="41576"/>
          <a:stretch/>
        </p:blipFill>
        <p:spPr>
          <a:xfrm>
            <a:off x="478133" y="772708"/>
            <a:ext cx="2546055" cy="1524000"/>
          </a:xfrm>
          <a:prstGeom prst="rect">
            <a:avLst/>
          </a:prstGeom>
        </p:spPr>
      </p:pic>
      <p:pic>
        <p:nvPicPr>
          <p:cNvPr id="11" name="Image 1" descr="https://images.unsplash.com/photo-1587440871875-191322ee64b0?crop=entropy&amp;cs=tinysrgb&amp;fit=max&amp;fm=jpg&amp;ixid=M3wyMTIyMnwwfDF8c2VhcmNofDJ8fHVzZXItY2VudHJpY3xlbnwwfHx8fDE3MTU0MzQ5NDV8MA&amp;ixlib=rb-4.0.3&amp;q=80&amp;w=1080">    </p:cNvPr>
          <p:cNvPicPr>
            <a:picLocks noChangeAspect="1"/>
          </p:cNvPicPr>
          <p:nvPr/>
        </p:nvPicPr>
        <p:blipFill>
          <a:blip r:embed="rId2"/>
          <a:srcRect l="0" r="0" t="0" b="10203"/>
          <a:stretch/>
        </p:blipFill>
        <p:spPr>
          <a:xfrm>
            <a:off x="3169932" y="772708"/>
            <a:ext cx="2546055" cy="1524000"/>
          </a:xfrm>
          <a:prstGeom prst="rect">
            <a:avLst/>
          </a:prstGeom>
        </p:spPr>
      </p:pic>
      <p:pic>
        <p:nvPicPr>
          <p:cNvPr id="12" name="Image 2" descr="https://images.unsplash.com/photo-1611224885990-ab7363d1f2a9?crop=entropy&amp;cs=tinysrgb&amp;fit=max&amp;fm=jpg&amp;ixid=M3wyMTIyMnwwfDF8c2VhcmNofDN8fHNjcnVtfGVufDB8fHx8MTcxNTQzNDA5OHww&amp;ixlib=rb-4.0.3&amp;q=80&amp;w=1080">    </p:cNvPr>
          <p:cNvPicPr>
            <a:picLocks noChangeAspect="1"/>
          </p:cNvPicPr>
          <p:nvPr/>
        </p:nvPicPr>
        <p:blipFill>
          <a:blip r:embed="rId3"/>
          <a:srcRect l="0" r="0" t="9036" b="14766"/>
          <a:stretch/>
        </p:blipFill>
        <p:spPr>
          <a:xfrm>
            <a:off x="6017992" y="772708"/>
            <a:ext cx="2546055" cy="1524000"/>
          </a:xfrm>
          <a:prstGeom prst="rect">
            <a:avLst/>
          </a:prstGeom>
        </p:spPr>
      </p:pic>
      <p:pic>
        <p:nvPicPr>
          <p:cNvPr id="13"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gradFill>
          <a:gsLst>
            <a:gs pos="0">
              <a:srgbClr val="4472C4"/>
            </a:gs>
            <a:gs pos="100000">
              <a:srgbClr val="FFFFFF"/>
            </a:gs>
          </a:gsLst>
          <a:lin ang="18900000"/>
        </a:gradFill>
      </p:bgPr>
    </p:bg>
    <p:spTree>
      <p:nvGrpSpPr>
        <p:cNvPr id="1" name=""/>
        <p:cNvGrpSpPr/>
        <p:nvPr/>
      </p:nvGrpSpPr>
      <p:grpSpPr>
        <a:xfrm>
          <a:off x="0" y="0"/>
          <a:ext cx="0" cy="0"/>
          <a:chOff x="0" y="0"/>
          <a:chExt cx="0" cy="0"/>
        </a:xfrm>
      </p:grpSpPr>
      <p:sp>
        <p:nvSpPr>
          <p:cNvPr id="3" name="Text 0"/>
          <p:cNvSpPr/>
          <p:nvPr/>
        </p:nvSpPr>
        <p:spPr>
          <a:xfrm>
            <a:off x="477846" y="477936"/>
            <a:ext cx="3810000" cy="493568"/>
          </a:xfrm>
          <a:prstGeom prst="rect">
            <a:avLst/>
          </a:prstGeom>
          <a:noFill/>
          <a:ln/>
        </p:spPr>
        <p:txBody>
          <a:bodyPr wrap="square" lIns="0" tIns="0" rIns="0" bIns="0" rtlCol="0" anchor="t"/>
          <a:lstStyle/>
          <a:p>
            <a:pPr algn="l"/>
            <a:r>
              <a:rPr lang="en-US" sz="2400" b="1" dirty="0">
                <a:solidFill>
                  <a:srgbClr val="000000"/>
                </a:solidFill>
                <a:latin typeface="Carlito" pitchFamily="34" charset="0"/>
                <a:ea typeface="Carlito" pitchFamily="34" charset="-122"/>
                <a:cs typeface="Carlito" pitchFamily="34" charset="-120"/>
              </a:rPr>
              <a:t>Project deliverables</a:t>
            </a:r>
            <a:endParaRPr lang="en-US" sz="3300" dirty="0"/>
          </a:p>
        </p:txBody>
      </p:sp>
      <p:sp>
        <p:nvSpPr>
          <p:cNvPr id="4" name="Text 1"/>
          <p:cNvSpPr/>
          <p:nvPr/>
        </p:nvSpPr>
        <p:spPr>
          <a:xfrm>
            <a:off x="284857" y="1535611"/>
            <a:ext cx="3809865" cy="831273"/>
          </a:xfrm>
          <a:prstGeom prst="rect">
            <a:avLst/>
          </a:prstGeom>
          <a:noFill/>
          <a:ln/>
        </p:spPr>
        <p:txBody>
          <a:bodyPr wrap="square" lIns="0" tIns="0" rIns="0" bIns="0" rtlCol="0" anchor="b"/>
          <a:lstStyle/>
          <a:p>
            <a:pPr algn="l">
              <a:lnSpc>
                <a:spcPts val="1800"/>
              </a:lnSpc>
            </a:pPr>
            <a:r>
              <a:rPr lang="en-US" sz="1800" b="0" dirty="0">
                <a:solidFill>
                  <a:srgbClr val="000000"/>
                </a:solidFill>
                <a:latin typeface="Carlito" pitchFamily="34" charset="0"/>
                <a:ea typeface="Carlito" pitchFamily="34" charset="-122"/>
                <a:cs typeface="Carlito" pitchFamily="34" charset="-120"/>
              </a:rPr>
              <a:t>1. Prototypes</a:t>
            </a:r>
            <a:endParaRPr lang="en-US" sz="1350" dirty="0"/>
          </a:p>
          <a:p>
            <a:pPr algn="l">
              <a:lnSpc>
                <a:spcPts val="1800"/>
              </a:lnSpc>
            </a:pPr>
            <a:r>
              <a:rPr lang="en-US" sz="1800" b="0" dirty="0">
                <a:solidFill>
                  <a:srgbClr val="000000"/>
                </a:solidFill>
                <a:latin typeface="Carlito" pitchFamily="34" charset="0"/>
                <a:ea typeface="Carlito" pitchFamily="34" charset="-122"/>
                <a:cs typeface="Carlito" pitchFamily="34" charset="-120"/>
              </a:rPr>
              <a:t>2. Use Case Diagram</a:t>
            </a:r>
            <a:endParaRPr lang="en-US" sz="1350" dirty="0"/>
          </a:p>
          <a:p>
            <a:pPr algn="l">
              <a:lnSpc>
                <a:spcPts val="1800"/>
              </a:lnSpc>
            </a:pPr>
            <a:r>
              <a:rPr lang="en-US" sz="1800" b="0" dirty="0">
                <a:solidFill>
                  <a:srgbClr val="000000"/>
                </a:solidFill>
                <a:latin typeface="Carlito" pitchFamily="34" charset="0"/>
                <a:ea typeface="Carlito" pitchFamily="34" charset="-122"/>
                <a:cs typeface="Carlito" pitchFamily="34" charset="-120"/>
              </a:rPr>
              <a:t>3. Sequence diagram</a:t>
            </a:r>
            <a:endParaRPr lang="en-US" sz="1350" dirty="0"/>
          </a:p>
        </p:txBody>
      </p:sp>
      <p:pic>
        <p:nvPicPr>
          <p:cNvPr id="5" name="Image 0" descr="https://images.unsplash.com/photo-1690625642622-ba0bed1a68a0?crop=entropy&amp;cs=tinysrgb&amp;fit=max&amp;fm=jpg&amp;ixid=M3wyMTIyMnwwfDF8c2VhcmNofDV8fGRlbGl2ZXJhYmxlfGVufDB8fHx8MTcxNTM0NTQ0M3ww&amp;ixlib=rb-4.0.3&amp;q=80&amp;w=1080">    </p:cNvPr>
          <p:cNvPicPr>
            <a:picLocks noChangeAspect="1"/>
          </p:cNvPicPr>
          <p:nvPr/>
        </p:nvPicPr>
        <p:blipFill>
          <a:blip r:embed="rId1"/>
          <a:srcRect l="6161" r="33234" t="0" b="0"/>
          <a:stretch/>
        </p:blipFill>
        <p:spPr>
          <a:xfrm>
            <a:off x="4858684" y="477935"/>
            <a:ext cx="3807824" cy="4188678"/>
          </a:xfrm>
          <a:prstGeom prst="rect">
            <a:avLst/>
          </a:prstGeom>
        </p:spPr>
      </p:pic>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APHUNZILE E-LEARNING-2</dc:title>
  <dc:subject>PptxGenJS Presentation</dc:subject>
  <dc:creator>Pitch Software GmbH</dc:creator>
  <cp:lastModifiedBy>Pitch Software GmbH</cp:lastModifiedBy>
  <cp:revision>1</cp:revision>
  <dcterms:created xsi:type="dcterms:W3CDTF">2024-05-12T01:37:14Z</dcterms:created>
  <dcterms:modified xsi:type="dcterms:W3CDTF">2024-05-12T01:37:14Z</dcterms:modified>
</cp:coreProperties>
</file>